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6" r:id="rId5"/>
    <p:sldId id="257" r:id="rId6"/>
    <p:sldId id="267" r:id="rId7"/>
    <p:sldId id="268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4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AE427-F48D-4DD1-B057-A6E5BC5A359D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EB4437D3-FEC2-4372-864D-9FEC2CEB3CF7}">
      <dgm:prSet phldrT="[Text]"/>
      <dgm:spPr/>
      <dgm:t>
        <a:bodyPr/>
        <a:lstStyle/>
        <a:p>
          <a:r>
            <a:rPr lang="en-US" dirty="0"/>
            <a:t>Split Data</a:t>
          </a:r>
          <a:endParaRPr lang="en-SG" dirty="0"/>
        </a:p>
      </dgm:t>
    </dgm:pt>
    <dgm:pt modelId="{A4F74755-95E2-4CB6-A012-83B1F993CBCB}" type="parTrans" cxnId="{5BEC53FD-D5D8-4702-B132-C9C98E410D4C}">
      <dgm:prSet/>
      <dgm:spPr/>
      <dgm:t>
        <a:bodyPr/>
        <a:lstStyle/>
        <a:p>
          <a:endParaRPr lang="en-SG"/>
        </a:p>
      </dgm:t>
    </dgm:pt>
    <dgm:pt modelId="{E25C99F8-36D5-4830-B8E6-F0FD231CCCDA}" type="sibTrans" cxnId="{5BEC53FD-D5D8-4702-B132-C9C98E410D4C}">
      <dgm:prSet/>
      <dgm:spPr/>
      <dgm:t>
        <a:bodyPr/>
        <a:lstStyle/>
        <a:p>
          <a:endParaRPr lang="en-SG"/>
        </a:p>
      </dgm:t>
    </dgm:pt>
    <dgm:pt modelId="{D321D52B-9899-41DC-9D77-C4FE9A85852D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Assign ‘y’ as target variable.</a:t>
          </a:r>
          <a:endParaRPr lang="en-SG" sz="1600" dirty="0"/>
        </a:p>
      </dgm:t>
    </dgm:pt>
    <dgm:pt modelId="{8DCDF66B-3655-4B35-ACC0-987FAB57891E}" type="parTrans" cxnId="{B84DB6F0-53A1-47E1-AD5B-3DB2088D925C}">
      <dgm:prSet/>
      <dgm:spPr/>
      <dgm:t>
        <a:bodyPr/>
        <a:lstStyle/>
        <a:p>
          <a:endParaRPr lang="en-SG"/>
        </a:p>
      </dgm:t>
    </dgm:pt>
    <dgm:pt modelId="{EB7CF5FD-65D8-428F-964F-242F4AE97124}" type="sibTrans" cxnId="{B84DB6F0-53A1-47E1-AD5B-3DB2088D925C}">
      <dgm:prSet/>
      <dgm:spPr/>
      <dgm:t>
        <a:bodyPr/>
        <a:lstStyle/>
        <a:p>
          <a:endParaRPr lang="en-SG"/>
        </a:p>
      </dgm:t>
    </dgm:pt>
    <dgm:pt modelId="{EB436F0D-BF1D-4BA5-96B7-7D95F31CB4D2}">
      <dgm:prSet phldrT="[Text]"/>
      <dgm:spPr/>
      <dgm:t>
        <a:bodyPr/>
        <a:lstStyle/>
        <a:p>
          <a:r>
            <a:rPr lang="en-US" dirty="0"/>
            <a:t>Build Baseline Model</a:t>
          </a:r>
          <a:endParaRPr lang="en-SG" dirty="0"/>
        </a:p>
      </dgm:t>
    </dgm:pt>
    <dgm:pt modelId="{910F0062-867B-457F-BD01-23D0D3E46F21}" type="parTrans" cxnId="{B9DA1017-C3AE-4755-8FFE-7C8220F53D7E}">
      <dgm:prSet/>
      <dgm:spPr/>
      <dgm:t>
        <a:bodyPr/>
        <a:lstStyle/>
        <a:p>
          <a:endParaRPr lang="en-SG"/>
        </a:p>
      </dgm:t>
    </dgm:pt>
    <dgm:pt modelId="{E145D71D-5053-4B76-878C-2A8733A57A43}" type="sibTrans" cxnId="{B9DA1017-C3AE-4755-8FFE-7C8220F53D7E}">
      <dgm:prSet/>
      <dgm:spPr/>
      <dgm:t>
        <a:bodyPr/>
        <a:lstStyle/>
        <a:p>
          <a:endParaRPr lang="en-SG"/>
        </a:p>
      </dgm:t>
    </dgm:pt>
    <dgm:pt modelId="{C9D41415-855D-4E21-9874-47B3D2764DC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Build a simple </a:t>
          </a:r>
          <a:r>
            <a:rPr lang="en-US" sz="1800" b="1" i="0" dirty="0">
              <a:effectLst/>
            </a:rPr>
            <a:t>Logistic Regression </a:t>
          </a:r>
          <a:r>
            <a:rPr lang="en-US" sz="1600" dirty="0"/>
            <a:t>model with default parameters.</a:t>
          </a:r>
          <a:endParaRPr lang="en-SG" sz="1600" dirty="0"/>
        </a:p>
      </dgm:t>
    </dgm:pt>
    <dgm:pt modelId="{9BE7DFDD-DB8E-4EC4-8ACD-6E73B0DC72DE}" type="parTrans" cxnId="{F670277B-9102-4ADE-B49E-DB2226026231}">
      <dgm:prSet/>
      <dgm:spPr/>
      <dgm:t>
        <a:bodyPr/>
        <a:lstStyle/>
        <a:p>
          <a:endParaRPr lang="en-SG"/>
        </a:p>
      </dgm:t>
    </dgm:pt>
    <dgm:pt modelId="{E82806FB-054C-4CB3-9131-F3E597939E1C}" type="sibTrans" cxnId="{F670277B-9102-4ADE-B49E-DB2226026231}">
      <dgm:prSet/>
      <dgm:spPr/>
      <dgm:t>
        <a:bodyPr/>
        <a:lstStyle/>
        <a:p>
          <a:endParaRPr lang="en-SG"/>
        </a:p>
      </dgm:t>
    </dgm:pt>
    <dgm:pt modelId="{448F5414-E8C3-4BDC-90D7-2EF570221785}">
      <dgm:prSet phldrT="[Text]"/>
      <dgm:spPr/>
      <dgm:t>
        <a:bodyPr/>
        <a:lstStyle/>
        <a:p>
          <a:r>
            <a:rPr lang="en-US" dirty="0"/>
            <a:t>Evaluate Model Performance</a:t>
          </a:r>
          <a:endParaRPr lang="en-SG" dirty="0"/>
        </a:p>
      </dgm:t>
    </dgm:pt>
    <dgm:pt modelId="{D831BC82-713A-4E40-A2EB-641E719F03EB}" type="parTrans" cxnId="{C6E6B06F-81D2-423E-B2F2-C6CCD42295CF}">
      <dgm:prSet/>
      <dgm:spPr/>
      <dgm:t>
        <a:bodyPr/>
        <a:lstStyle/>
        <a:p>
          <a:endParaRPr lang="en-SG"/>
        </a:p>
      </dgm:t>
    </dgm:pt>
    <dgm:pt modelId="{77E1FD86-C9A6-4E3F-9398-12BD6C1D30D2}" type="sibTrans" cxnId="{C6E6B06F-81D2-423E-B2F2-C6CCD42295CF}">
      <dgm:prSet/>
      <dgm:spPr/>
      <dgm:t>
        <a:bodyPr/>
        <a:lstStyle/>
        <a:p>
          <a:endParaRPr lang="en-SG"/>
        </a:p>
      </dgm:t>
    </dgm:pt>
    <dgm:pt modelId="{E151D6D1-51F5-443D-B61D-208151740D1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Use </a:t>
          </a:r>
          <a:r>
            <a:rPr lang="en-US" sz="1800" b="1" dirty="0"/>
            <a:t>cross-validation</a:t>
          </a:r>
          <a:r>
            <a:rPr lang="en-US" sz="1600" dirty="0"/>
            <a:t> technique for evaluation instead of test set.</a:t>
          </a:r>
          <a:endParaRPr lang="en-SG" sz="1600" dirty="0"/>
        </a:p>
      </dgm:t>
    </dgm:pt>
    <dgm:pt modelId="{015D6F50-CE9B-4370-8712-3E333917CC5C}" type="parTrans" cxnId="{AB59F97C-5B59-4A38-8F4E-DEA8AD027E1B}">
      <dgm:prSet/>
      <dgm:spPr/>
      <dgm:t>
        <a:bodyPr/>
        <a:lstStyle/>
        <a:p>
          <a:endParaRPr lang="en-SG"/>
        </a:p>
      </dgm:t>
    </dgm:pt>
    <dgm:pt modelId="{6154AA33-C7EE-4235-8291-89A8F3737C47}" type="sibTrans" cxnId="{AB59F97C-5B59-4A38-8F4E-DEA8AD027E1B}">
      <dgm:prSet/>
      <dgm:spPr/>
      <dgm:t>
        <a:bodyPr/>
        <a:lstStyle/>
        <a:p>
          <a:endParaRPr lang="en-SG"/>
        </a:p>
      </dgm:t>
    </dgm:pt>
    <dgm:pt modelId="{6513F973-51A3-44FE-A8A1-8C426352CB4C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Assign ‘x’ as features.</a:t>
          </a:r>
          <a:endParaRPr lang="en-SG" sz="1600" dirty="0"/>
        </a:p>
      </dgm:t>
    </dgm:pt>
    <dgm:pt modelId="{4E1E00A2-DCE6-473B-BEFB-1E4DE02406B4}" type="parTrans" cxnId="{E506D11E-46DB-4724-B2A5-46556FB88012}">
      <dgm:prSet/>
      <dgm:spPr/>
      <dgm:t>
        <a:bodyPr/>
        <a:lstStyle/>
        <a:p>
          <a:endParaRPr lang="en-SG"/>
        </a:p>
      </dgm:t>
    </dgm:pt>
    <dgm:pt modelId="{04FE76B7-6E26-4FA5-A87A-86A6048761DE}" type="sibTrans" cxnId="{E506D11E-46DB-4724-B2A5-46556FB88012}">
      <dgm:prSet/>
      <dgm:spPr/>
      <dgm:t>
        <a:bodyPr/>
        <a:lstStyle/>
        <a:p>
          <a:endParaRPr lang="en-SG"/>
        </a:p>
      </dgm:t>
    </dgm:pt>
    <dgm:pt modelId="{EAB2DC64-AD3A-4711-AF59-B696397229D7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Split dataset into </a:t>
          </a:r>
          <a:r>
            <a:rPr lang="en-US" sz="1800" b="1" i="0" dirty="0"/>
            <a:t>70% training, 30% testing.</a:t>
          </a:r>
          <a:endParaRPr lang="en-SG" sz="1800" b="1" i="0" dirty="0"/>
        </a:p>
      </dgm:t>
    </dgm:pt>
    <dgm:pt modelId="{44640A0A-601F-471B-B0BC-E2EF7F81C16E}" type="parTrans" cxnId="{CF889D52-A2CE-4DF7-90F8-F0D3FDE28468}">
      <dgm:prSet/>
      <dgm:spPr/>
      <dgm:t>
        <a:bodyPr/>
        <a:lstStyle/>
        <a:p>
          <a:endParaRPr lang="en-SG"/>
        </a:p>
      </dgm:t>
    </dgm:pt>
    <dgm:pt modelId="{9399B755-005E-42C7-A802-179595BC33B8}" type="sibTrans" cxnId="{CF889D52-A2CE-4DF7-90F8-F0D3FDE28468}">
      <dgm:prSet/>
      <dgm:spPr/>
      <dgm:t>
        <a:bodyPr/>
        <a:lstStyle/>
        <a:p>
          <a:endParaRPr lang="en-SG"/>
        </a:p>
      </dgm:t>
    </dgm:pt>
    <dgm:pt modelId="{FC0A36C7-DA9F-4698-8FF1-F0DE6B2E8434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Scale data into the range of 0 to 1.</a:t>
          </a:r>
          <a:endParaRPr lang="en-SG" sz="1600" dirty="0"/>
        </a:p>
      </dgm:t>
    </dgm:pt>
    <dgm:pt modelId="{F8FE6C7E-BF22-4654-B6E7-E2B272C1E711}" type="parTrans" cxnId="{DBC8C27D-672E-4B18-9A1A-4A20248A62E7}">
      <dgm:prSet/>
      <dgm:spPr/>
      <dgm:t>
        <a:bodyPr/>
        <a:lstStyle/>
        <a:p>
          <a:endParaRPr lang="en-SG"/>
        </a:p>
      </dgm:t>
    </dgm:pt>
    <dgm:pt modelId="{BF593DBC-A759-4ECD-95D5-2815C317A60F}" type="sibTrans" cxnId="{DBC8C27D-672E-4B18-9A1A-4A20248A62E7}">
      <dgm:prSet/>
      <dgm:spPr/>
      <dgm:t>
        <a:bodyPr/>
        <a:lstStyle/>
        <a:p>
          <a:endParaRPr lang="en-SG"/>
        </a:p>
      </dgm:t>
    </dgm:pt>
    <dgm:pt modelId="{CCF56682-BA5F-4BDF-83FC-98A9E2377F51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Fit training data to the model.</a:t>
          </a:r>
          <a:endParaRPr lang="en-SG" sz="1600" dirty="0"/>
        </a:p>
      </dgm:t>
    </dgm:pt>
    <dgm:pt modelId="{19A83CB4-EE8F-4EA1-8298-60ECD92E2A85}" type="parTrans" cxnId="{3E10AE4D-C471-452A-8EDC-693FAAB415BD}">
      <dgm:prSet/>
      <dgm:spPr/>
      <dgm:t>
        <a:bodyPr/>
        <a:lstStyle/>
        <a:p>
          <a:endParaRPr lang="en-SG"/>
        </a:p>
      </dgm:t>
    </dgm:pt>
    <dgm:pt modelId="{6002929D-A95E-4CAB-81EE-27D9D3896E68}" type="sibTrans" cxnId="{3E10AE4D-C471-452A-8EDC-693FAAB415BD}">
      <dgm:prSet/>
      <dgm:spPr/>
      <dgm:t>
        <a:bodyPr/>
        <a:lstStyle/>
        <a:p>
          <a:endParaRPr lang="en-SG"/>
        </a:p>
      </dgm:t>
    </dgm:pt>
    <dgm:pt modelId="{E1F1A0FA-B3F0-4133-8EF0-DBBD3DD61807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To prevent the risk of overfitting on the test set.</a:t>
          </a:r>
          <a:endParaRPr lang="en-SG" sz="1600" dirty="0"/>
        </a:p>
      </dgm:t>
    </dgm:pt>
    <dgm:pt modelId="{58762671-4B0E-46E5-98FE-69681C2D5C2F}" type="parTrans" cxnId="{4E40E8C6-929D-40FF-951A-2744F2B67DA8}">
      <dgm:prSet/>
      <dgm:spPr/>
      <dgm:t>
        <a:bodyPr/>
        <a:lstStyle/>
        <a:p>
          <a:endParaRPr lang="en-SG"/>
        </a:p>
      </dgm:t>
    </dgm:pt>
    <dgm:pt modelId="{DC163369-301B-4BF6-BBCB-B6C84505ED20}" type="sibTrans" cxnId="{4E40E8C6-929D-40FF-951A-2744F2B67DA8}">
      <dgm:prSet/>
      <dgm:spPr/>
      <dgm:t>
        <a:bodyPr/>
        <a:lstStyle/>
        <a:p>
          <a:endParaRPr lang="en-SG"/>
        </a:p>
      </dgm:t>
    </dgm:pt>
    <dgm:pt modelId="{E2EAC594-5144-4AE9-85AC-A4EFBC0C32C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Accuracy: 72.9%</a:t>
          </a:r>
          <a:endParaRPr lang="en-SG" sz="1800" b="1" dirty="0"/>
        </a:p>
      </dgm:t>
    </dgm:pt>
    <dgm:pt modelId="{1B4D78AE-34DB-4EB9-B06C-224F13062E63}" type="parTrans" cxnId="{14FD78D4-9CF1-4F50-BAF3-EEE7593ADF28}">
      <dgm:prSet/>
      <dgm:spPr/>
      <dgm:t>
        <a:bodyPr/>
        <a:lstStyle/>
        <a:p>
          <a:endParaRPr lang="en-SG"/>
        </a:p>
      </dgm:t>
    </dgm:pt>
    <dgm:pt modelId="{4E60B3E4-C408-4602-BA15-1C2DEF848CA4}" type="sibTrans" cxnId="{14FD78D4-9CF1-4F50-BAF3-EEE7593ADF28}">
      <dgm:prSet/>
      <dgm:spPr/>
      <dgm:t>
        <a:bodyPr/>
        <a:lstStyle/>
        <a:p>
          <a:endParaRPr lang="en-SG"/>
        </a:p>
      </dgm:t>
    </dgm:pt>
    <dgm:pt modelId="{09F0DAA6-35E8-44B0-A927-0D391D60D87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Time taken: 0.2s</a:t>
          </a:r>
          <a:endParaRPr lang="en-SG" sz="1800" b="1" dirty="0"/>
        </a:p>
      </dgm:t>
    </dgm:pt>
    <dgm:pt modelId="{C7F329EA-349E-403E-8506-F853B7BBE57A}" type="parTrans" cxnId="{06E01F80-DD47-40EA-96BF-BE7D2B22B49C}">
      <dgm:prSet/>
      <dgm:spPr/>
      <dgm:t>
        <a:bodyPr/>
        <a:lstStyle/>
        <a:p>
          <a:endParaRPr lang="en-SG"/>
        </a:p>
      </dgm:t>
    </dgm:pt>
    <dgm:pt modelId="{EA20AEAA-9446-42C3-A0C5-DF0A4251E7C6}" type="sibTrans" cxnId="{06E01F80-DD47-40EA-96BF-BE7D2B22B49C}">
      <dgm:prSet/>
      <dgm:spPr/>
      <dgm:t>
        <a:bodyPr/>
        <a:lstStyle/>
        <a:p>
          <a:endParaRPr lang="en-SG"/>
        </a:p>
      </dgm:t>
    </dgm:pt>
    <dgm:pt modelId="{7FFBB90C-559A-493F-BA48-65363A744C08}" type="pres">
      <dgm:prSet presAssocID="{A39AE427-F48D-4DD1-B057-A6E5BC5A359D}" presName="linearFlow" presStyleCnt="0">
        <dgm:presLayoutVars>
          <dgm:dir/>
          <dgm:animLvl val="lvl"/>
          <dgm:resizeHandles val="exact"/>
        </dgm:presLayoutVars>
      </dgm:prSet>
      <dgm:spPr/>
    </dgm:pt>
    <dgm:pt modelId="{C579EAA1-F5D1-4A5D-9700-2D3872DDD8B9}" type="pres">
      <dgm:prSet presAssocID="{EB4437D3-FEC2-4372-864D-9FEC2CEB3CF7}" presName="composite" presStyleCnt="0"/>
      <dgm:spPr/>
    </dgm:pt>
    <dgm:pt modelId="{AA3DE747-DC61-4998-AB91-4CC01E86E545}" type="pres">
      <dgm:prSet presAssocID="{EB4437D3-FEC2-4372-864D-9FEC2CEB3C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8E5542-31F3-4775-B30B-B89AC81086C9}" type="pres">
      <dgm:prSet presAssocID="{EB4437D3-FEC2-4372-864D-9FEC2CEB3CF7}" presName="parSh" presStyleLbl="node1" presStyleIdx="0" presStyleCnt="3"/>
      <dgm:spPr/>
    </dgm:pt>
    <dgm:pt modelId="{760590C4-A73B-4963-B817-CF552A2ACEC7}" type="pres">
      <dgm:prSet presAssocID="{EB4437D3-FEC2-4372-864D-9FEC2CEB3CF7}" presName="desTx" presStyleLbl="fgAcc1" presStyleIdx="0" presStyleCnt="3">
        <dgm:presLayoutVars>
          <dgm:bulletEnabled val="1"/>
        </dgm:presLayoutVars>
      </dgm:prSet>
      <dgm:spPr/>
    </dgm:pt>
    <dgm:pt modelId="{1F483BD3-A3DA-4328-8385-02D7440EDCF8}" type="pres">
      <dgm:prSet presAssocID="{E25C99F8-36D5-4830-B8E6-F0FD231CCCDA}" presName="sibTrans" presStyleLbl="sibTrans2D1" presStyleIdx="0" presStyleCnt="2"/>
      <dgm:spPr/>
    </dgm:pt>
    <dgm:pt modelId="{2FFF030E-73DA-41F3-A859-F01F7947B6AC}" type="pres">
      <dgm:prSet presAssocID="{E25C99F8-36D5-4830-B8E6-F0FD231CCCDA}" presName="connTx" presStyleLbl="sibTrans2D1" presStyleIdx="0" presStyleCnt="2"/>
      <dgm:spPr/>
    </dgm:pt>
    <dgm:pt modelId="{E5C1AF6F-87C3-4F0C-9B77-6D4C293DAF35}" type="pres">
      <dgm:prSet presAssocID="{EB436F0D-BF1D-4BA5-96B7-7D95F31CB4D2}" presName="composite" presStyleCnt="0"/>
      <dgm:spPr/>
    </dgm:pt>
    <dgm:pt modelId="{1FBD7FA7-AC99-4152-AD8C-79FFBA57D4BB}" type="pres">
      <dgm:prSet presAssocID="{EB436F0D-BF1D-4BA5-96B7-7D95F31CB4D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FAAB78D-A9DB-4595-B3B7-C1FE3379B59B}" type="pres">
      <dgm:prSet presAssocID="{EB436F0D-BF1D-4BA5-96B7-7D95F31CB4D2}" presName="parSh" presStyleLbl="node1" presStyleIdx="1" presStyleCnt="3"/>
      <dgm:spPr/>
    </dgm:pt>
    <dgm:pt modelId="{75B6CBAD-AAC2-4DCB-AD42-C30BBC67C3D5}" type="pres">
      <dgm:prSet presAssocID="{EB436F0D-BF1D-4BA5-96B7-7D95F31CB4D2}" presName="desTx" presStyleLbl="fgAcc1" presStyleIdx="1" presStyleCnt="3">
        <dgm:presLayoutVars>
          <dgm:bulletEnabled val="1"/>
        </dgm:presLayoutVars>
      </dgm:prSet>
      <dgm:spPr/>
    </dgm:pt>
    <dgm:pt modelId="{36D20BDC-812E-4CC9-B124-1F75E064D8AD}" type="pres">
      <dgm:prSet presAssocID="{E145D71D-5053-4B76-878C-2A8733A57A43}" presName="sibTrans" presStyleLbl="sibTrans2D1" presStyleIdx="1" presStyleCnt="2"/>
      <dgm:spPr/>
    </dgm:pt>
    <dgm:pt modelId="{E5664626-55D2-470F-B9B4-E47C0A995AF1}" type="pres">
      <dgm:prSet presAssocID="{E145D71D-5053-4B76-878C-2A8733A57A43}" presName="connTx" presStyleLbl="sibTrans2D1" presStyleIdx="1" presStyleCnt="2"/>
      <dgm:spPr/>
    </dgm:pt>
    <dgm:pt modelId="{625EFAA3-D4C2-4D07-B86C-A247474B3458}" type="pres">
      <dgm:prSet presAssocID="{448F5414-E8C3-4BDC-90D7-2EF570221785}" presName="composite" presStyleCnt="0"/>
      <dgm:spPr/>
    </dgm:pt>
    <dgm:pt modelId="{F4406801-50D8-4BF5-8C2F-848603CB1BC0}" type="pres">
      <dgm:prSet presAssocID="{448F5414-E8C3-4BDC-90D7-2EF570221785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B8BAC5B-4AB7-4B1E-A3B7-87B8A52B2BDD}" type="pres">
      <dgm:prSet presAssocID="{448F5414-E8C3-4BDC-90D7-2EF570221785}" presName="parSh" presStyleLbl="node1" presStyleIdx="2" presStyleCnt="3"/>
      <dgm:spPr/>
    </dgm:pt>
    <dgm:pt modelId="{DFA8D285-FE41-4C1B-BF1D-B5662BF32DFF}" type="pres">
      <dgm:prSet presAssocID="{448F5414-E8C3-4BDC-90D7-2EF570221785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5F0E702-EA93-47E1-8537-42AADB4CB122}" type="presOf" srcId="{448F5414-E8C3-4BDC-90D7-2EF570221785}" destId="{F4406801-50D8-4BF5-8C2F-848603CB1BC0}" srcOrd="0" destOrd="0" presId="urn:microsoft.com/office/officeart/2005/8/layout/process3"/>
    <dgm:cxn modelId="{B9DA1017-C3AE-4755-8FFE-7C8220F53D7E}" srcId="{A39AE427-F48D-4DD1-B057-A6E5BC5A359D}" destId="{EB436F0D-BF1D-4BA5-96B7-7D95F31CB4D2}" srcOrd="1" destOrd="0" parTransId="{910F0062-867B-457F-BD01-23D0D3E46F21}" sibTransId="{E145D71D-5053-4B76-878C-2A8733A57A43}"/>
    <dgm:cxn modelId="{E506D11E-46DB-4724-B2A5-46556FB88012}" srcId="{EB4437D3-FEC2-4372-864D-9FEC2CEB3CF7}" destId="{6513F973-51A3-44FE-A8A1-8C426352CB4C}" srcOrd="1" destOrd="0" parTransId="{4E1E00A2-DCE6-473B-BEFB-1E4DE02406B4}" sibTransId="{04FE76B7-6E26-4FA5-A87A-86A6048761DE}"/>
    <dgm:cxn modelId="{EA01D826-4830-455F-9285-FA52A8889BA0}" type="presOf" srcId="{E145D71D-5053-4B76-878C-2A8733A57A43}" destId="{36D20BDC-812E-4CC9-B124-1F75E064D8AD}" srcOrd="0" destOrd="0" presId="urn:microsoft.com/office/officeart/2005/8/layout/process3"/>
    <dgm:cxn modelId="{CE43172F-FF87-4628-A658-B38A21737CF7}" type="presOf" srcId="{EB436F0D-BF1D-4BA5-96B7-7D95F31CB4D2}" destId="{BFAAB78D-A9DB-4595-B3B7-C1FE3379B59B}" srcOrd="1" destOrd="0" presId="urn:microsoft.com/office/officeart/2005/8/layout/process3"/>
    <dgm:cxn modelId="{51911033-DAAF-4AF7-A2D8-3B798F8DFBA2}" type="presOf" srcId="{CCF56682-BA5F-4BDF-83FC-98A9E2377F51}" destId="{75B6CBAD-AAC2-4DCB-AD42-C30BBC67C3D5}" srcOrd="0" destOrd="1" presId="urn:microsoft.com/office/officeart/2005/8/layout/process3"/>
    <dgm:cxn modelId="{43A4C734-E7FD-44D6-8621-F74A0809CFDE}" type="presOf" srcId="{A39AE427-F48D-4DD1-B057-A6E5BC5A359D}" destId="{7FFBB90C-559A-493F-BA48-65363A744C08}" srcOrd="0" destOrd="0" presId="urn:microsoft.com/office/officeart/2005/8/layout/process3"/>
    <dgm:cxn modelId="{81987039-220E-4598-8D50-73969B205FEA}" type="presOf" srcId="{E151D6D1-51F5-443D-B61D-208151740D1F}" destId="{DFA8D285-FE41-4C1B-BF1D-B5662BF32DFF}" srcOrd="0" destOrd="0" presId="urn:microsoft.com/office/officeart/2005/8/layout/process3"/>
    <dgm:cxn modelId="{7FC21661-AB56-45A5-B35B-F1488E9FF5CE}" type="presOf" srcId="{EB4437D3-FEC2-4372-864D-9FEC2CEB3CF7}" destId="{AA3DE747-DC61-4998-AB91-4CC01E86E545}" srcOrd="0" destOrd="0" presId="urn:microsoft.com/office/officeart/2005/8/layout/process3"/>
    <dgm:cxn modelId="{47423645-BAD3-492D-81F0-BED3DDFD75D0}" type="presOf" srcId="{D321D52B-9899-41DC-9D77-C4FE9A85852D}" destId="{760590C4-A73B-4963-B817-CF552A2ACEC7}" srcOrd="0" destOrd="0" presId="urn:microsoft.com/office/officeart/2005/8/layout/process3"/>
    <dgm:cxn modelId="{1E0F414B-2CC7-4F00-A318-A9617871763B}" type="presOf" srcId="{6513F973-51A3-44FE-A8A1-8C426352CB4C}" destId="{760590C4-A73B-4963-B817-CF552A2ACEC7}" srcOrd="0" destOrd="1" presId="urn:microsoft.com/office/officeart/2005/8/layout/process3"/>
    <dgm:cxn modelId="{3E10AE4D-C471-452A-8EDC-693FAAB415BD}" srcId="{EB436F0D-BF1D-4BA5-96B7-7D95F31CB4D2}" destId="{CCF56682-BA5F-4BDF-83FC-98A9E2377F51}" srcOrd="1" destOrd="0" parTransId="{19A83CB4-EE8F-4EA1-8298-60ECD92E2A85}" sibTransId="{6002929D-A95E-4CAB-81EE-27D9D3896E68}"/>
    <dgm:cxn modelId="{C6E6B06F-81D2-423E-B2F2-C6CCD42295CF}" srcId="{A39AE427-F48D-4DD1-B057-A6E5BC5A359D}" destId="{448F5414-E8C3-4BDC-90D7-2EF570221785}" srcOrd="2" destOrd="0" parTransId="{D831BC82-713A-4E40-A2EB-641E719F03EB}" sibTransId="{77E1FD86-C9A6-4E3F-9398-12BD6C1D30D2}"/>
    <dgm:cxn modelId="{1936F24F-28BB-4489-84ED-FBD1FC04F716}" type="presOf" srcId="{09F0DAA6-35E8-44B0-A927-0D391D60D872}" destId="{DFA8D285-FE41-4C1B-BF1D-B5662BF32DFF}" srcOrd="0" destOrd="3" presId="urn:microsoft.com/office/officeart/2005/8/layout/process3"/>
    <dgm:cxn modelId="{CF889D52-A2CE-4DF7-90F8-F0D3FDE28468}" srcId="{EB4437D3-FEC2-4372-864D-9FEC2CEB3CF7}" destId="{EAB2DC64-AD3A-4711-AF59-B696397229D7}" srcOrd="2" destOrd="0" parTransId="{44640A0A-601F-471B-B0BC-E2EF7F81C16E}" sibTransId="{9399B755-005E-42C7-A802-179595BC33B8}"/>
    <dgm:cxn modelId="{F6A82E79-C253-4B37-B863-865EDB394CD5}" type="presOf" srcId="{E2EAC594-5144-4AE9-85AC-A4EFBC0C32C2}" destId="{DFA8D285-FE41-4C1B-BF1D-B5662BF32DFF}" srcOrd="0" destOrd="2" presId="urn:microsoft.com/office/officeart/2005/8/layout/process3"/>
    <dgm:cxn modelId="{F670277B-9102-4ADE-B49E-DB2226026231}" srcId="{EB436F0D-BF1D-4BA5-96B7-7D95F31CB4D2}" destId="{C9D41415-855D-4E21-9874-47B3D2764DC2}" srcOrd="0" destOrd="0" parTransId="{9BE7DFDD-DB8E-4EC4-8ACD-6E73B0DC72DE}" sibTransId="{E82806FB-054C-4CB3-9131-F3E597939E1C}"/>
    <dgm:cxn modelId="{AB59F97C-5B59-4A38-8F4E-DEA8AD027E1B}" srcId="{448F5414-E8C3-4BDC-90D7-2EF570221785}" destId="{E151D6D1-51F5-443D-B61D-208151740D1F}" srcOrd="0" destOrd="0" parTransId="{015D6F50-CE9B-4370-8712-3E333917CC5C}" sibTransId="{6154AA33-C7EE-4235-8291-89A8F3737C47}"/>
    <dgm:cxn modelId="{DBC8C27D-672E-4B18-9A1A-4A20248A62E7}" srcId="{EB4437D3-FEC2-4372-864D-9FEC2CEB3CF7}" destId="{FC0A36C7-DA9F-4698-8FF1-F0DE6B2E8434}" srcOrd="3" destOrd="0" parTransId="{F8FE6C7E-BF22-4654-B6E7-E2B272C1E711}" sibTransId="{BF593DBC-A759-4ECD-95D5-2815C317A60F}"/>
    <dgm:cxn modelId="{06E01F80-DD47-40EA-96BF-BE7D2B22B49C}" srcId="{448F5414-E8C3-4BDC-90D7-2EF570221785}" destId="{09F0DAA6-35E8-44B0-A927-0D391D60D872}" srcOrd="3" destOrd="0" parTransId="{C7F329EA-349E-403E-8506-F853B7BBE57A}" sibTransId="{EA20AEAA-9446-42C3-A0C5-DF0A4251E7C6}"/>
    <dgm:cxn modelId="{5E00D886-66C4-496A-A49B-36B22EC19020}" type="presOf" srcId="{E25C99F8-36D5-4830-B8E6-F0FD231CCCDA}" destId="{1F483BD3-A3DA-4328-8385-02D7440EDCF8}" srcOrd="0" destOrd="0" presId="urn:microsoft.com/office/officeart/2005/8/layout/process3"/>
    <dgm:cxn modelId="{8D3AFE86-3DFF-4524-9F50-947BE02AB7B3}" type="presOf" srcId="{FC0A36C7-DA9F-4698-8FF1-F0DE6B2E8434}" destId="{760590C4-A73B-4963-B817-CF552A2ACEC7}" srcOrd="0" destOrd="3" presId="urn:microsoft.com/office/officeart/2005/8/layout/process3"/>
    <dgm:cxn modelId="{57B9D693-D6BD-4828-9276-4A6C500206FF}" type="presOf" srcId="{C9D41415-855D-4E21-9874-47B3D2764DC2}" destId="{75B6CBAD-AAC2-4DCB-AD42-C30BBC67C3D5}" srcOrd="0" destOrd="0" presId="urn:microsoft.com/office/officeart/2005/8/layout/process3"/>
    <dgm:cxn modelId="{7DD029A0-2049-4774-AFC9-90957619BCAB}" type="presOf" srcId="{E1F1A0FA-B3F0-4133-8EF0-DBBD3DD61807}" destId="{DFA8D285-FE41-4C1B-BF1D-B5662BF32DFF}" srcOrd="0" destOrd="1" presId="urn:microsoft.com/office/officeart/2005/8/layout/process3"/>
    <dgm:cxn modelId="{AE4C01A8-9C55-4A68-96E5-B27621760131}" type="presOf" srcId="{448F5414-E8C3-4BDC-90D7-2EF570221785}" destId="{2B8BAC5B-4AB7-4B1E-A3B7-87B8A52B2BDD}" srcOrd="1" destOrd="0" presId="urn:microsoft.com/office/officeart/2005/8/layout/process3"/>
    <dgm:cxn modelId="{9450F0C3-7DE4-45CA-A5A7-E2846AAF5CB7}" type="presOf" srcId="{E25C99F8-36D5-4830-B8E6-F0FD231CCCDA}" destId="{2FFF030E-73DA-41F3-A859-F01F7947B6AC}" srcOrd="1" destOrd="0" presId="urn:microsoft.com/office/officeart/2005/8/layout/process3"/>
    <dgm:cxn modelId="{CFF428C6-2522-4429-80D3-8A7E48903094}" type="presOf" srcId="{E145D71D-5053-4B76-878C-2A8733A57A43}" destId="{E5664626-55D2-470F-B9B4-E47C0A995AF1}" srcOrd="1" destOrd="0" presId="urn:microsoft.com/office/officeart/2005/8/layout/process3"/>
    <dgm:cxn modelId="{4E40E8C6-929D-40FF-951A-2744F2B67DA8}" srcId="{448F5414-E8C3-4BDC-90D7-2EF570221785}" destId="{E1F1A0FA-B3F0-4133-8EF0-DBBD3DD61807}" srcOrd="1" destOrd="0" parTransId="{58762671-4B0E-46E5-98FE-69681C2D5C2F}" sibTransId="{DC163369-301B-4BF6-BBCB-B6C84505ED20}"/>
    <dgm:cxn modelId="{14FD78D4-9CF1-4F50-BAF3-EEE7593ADF28}" srcId="{448F5414-E8C3-4BDC-90D7-2EF570221785}" destId="{E2EAC594-5144-4AE9-85AC-A4EFBC0C32C2}" srcOrd="2" destOrd="0" parTransId="{1B4D78AE-34DB-4EB9-B06C-224F13062E63}" sibTransId="{4E60B3E4-C408-4602-BA15-1C2DEF848CA4}"/>
    <dgm:cxn modelId="{D859D0DB-9D6F-4578-B992-DE6775CB76F9}" type="presOf" srcId="{EAB2DC64-AD3A-4711-AF59-B696397229D7}" destId="{760590C4-A73B-4963-B817-CF552A2ACEC7}" srcOrd="0" destOrd="2" presId="urn:microsoft.com/office/officeart/2005/8/layout/process3"/>
    <dgm:cxn modelId="{3947D0E0-8373-4F3A-8442-D54ACEA48726}" type="presOf" srcId="{EB4437D3-FEC2-4372-864D-9FEC2CEB3CF7}" destId="{018E5542-31F3-4775-B30B-B89AC81086C9}" srcOrd="1" destOrd="0" presId="urn:microsoft.com/office/officeart/2005/8/layout/process3"/>
    <dgm:cxn modelId="{B84DB6F0-53A1-47E1-AD5B-3DB2088D925C}" srcId="{EB4437D3-FEC2-4372-864D-9FEC2CEB3CF7}" destId="{D321D52B-9899-41DC-9D77-C4FE9A85852D}" srcOrd="0" destOrd="0" parTransId="{8DCDF66B-3655-4B35-ACC0-987FAB57891E}" sibTransId="{EB7CF5FD-65D8-428F-964F-242F4AE97124}"/>
    <dgm:cxn modelId="{9E83EBFC-40BC-4206-A2C9-B5B71BF08689}" type="presOf" srcId="{EB436F0D-BF1D-4BA5-96B7-7D95F31CB4D2}" destId="{1FBD7FA7-AC99-4152-AD8C-79FFBA57D4BB}" srcOrd="0" destOrd="0" presId="urn:microsoft.com/office/officeart/2005/8/layout/process3"/>
    <dgm:cxn modelId="{5BEC53FD-D5D8-4702-B132-C9C98E410D4C}" srcId="{A39AE427-F48D-4DD1-B057-A6E5BC5A359D}" destId="{EB4437D3-FEC2-4372-864D-9FEC2CEB3CF7}" srcOrd="0" destOrd="0" parTransId="{A4F74755-95E2-4CB6-A012-83B1F993CBCB}" sibTransId="{E25C99F8-36D5-4830-B8E6-F0FD231CCCDA}"/>
    <dgm:cxn modelId="{05CCE2F0-C232-457F-9394-48ED1A9684AB}" type="presParOf" srcId="{7FFBB90C-559A-493F-BA48-65363A744C08}" destId="{C579EAA1-F5D1-4A5D-9700-2D3872DDD8B9}" srcOrd="0" destOrd="0" presId="urn:microsoft.com/office/officeart/2005/8/layout/process3"/>
    <dgm:cxn modelId="{DCA3F5C2-3E83-49A0-B0A3-1D6DD5EE7346}" type="presParOf" srcId="{C579EAA1-F5D1-4A5D-9700-2D3872DDD8B9}" destId="{AA3DE747-DC61-4998-AB91-4CC01E86E545}" srcOrd="0" destOrd="0" presId="urn:microsoft.com/office/officeart/2005/8/layout/process3"/>
    <dgm:cxn modelId="{B7822BE5-5861-4335-BE38-8857A594C1F6}" type="presParOf" srcId="{C579EAA1-F5D1-4A5D-9700-2D3872DDD8B9}" destId="{018E5542-31F3-4775-B30B-B89AC81086C9}" srcOrd="1" destOrd="0" presId="urn:microsoft.com/office/officeart/2005/8/layout/process3"/>
    <dgm:cxn modelId="{F1EE2D41-65EA-4D3B-93BF-3B8A32E89C18}" type="presParOf" srcId="{C579EAA1-F5D1-4A5D-9700-2D3872DDD8B9}" destId="{760590C4-A73B-4963-B817-CF552A2ACEC7}" srcOrd="2" destOrd="0" presId="urn:microsoft.com/office/officeart/2005/8/layout/process3"/>
    <dgm:cxn modelId="{A05D327F-21A9-4743-9A87-3CFEC15C934E}" type="presParOf" srcId="{7FFBB90C-559A-493F-BA48-65363A744C08}" destId="{1F483BD3-A3DA-4328-8385-02D7440EDCF8}" srcOrd="1" destOrd="0" presId="urn:microsoft.com/office/officeart/2005/8/layout/process3"/>
    <dgm:cxn modelId="{8FF57C2D-F12C-4C17-BCE9-8D9E5D720AC4}" type="presParOf" srcId="{1F483BD3-A3DA-4328-8385-02D7440EDCF8}" destId="{2FFF030E-73DA-41F3-A859-F01F7947B6AC}" srcOrd="0" destOrd="0" presId="urn:microsoft.com/office/officeart/2005/8/layout/process3"/>
    <dgm:cxn modelId="{B21A6D46-DECD-4491-8540-AB80EEB35CEC}" type="presParOf" srcId="{7FFBB90C-559A-493F-BA48-65363A744C08}" destId="{E5C1AF6F-87C3-4F0C-9B77-6D4C293DAF35}" srcOrd="2" destOrd="0" presId="urn:microsoft.com/office/officeart/2005/8/layout/process3"/>
    <dgm:cxn modelId="{3979B33D-287D-427F-AD95-747917C71B91}" type="presParOf" srcId="{E5C1AF6F-87C3-4F0C-9B77-6D4C293DAF35}" destId="{1FBD7FA7-AC99-4152-AD8C-79FFBA57D4BB}" srcOrd="0" destOrd="0" presId="urn:microsoft.com/office/officeart/2005/8/layout/process3"/>
    <dgm:cxn modelId="{8634E5FB-DE8A-4AF1-8A41-98A6E40535E5}" type="presParOf" srcId="{E5C1AF6F-87C3-4F0C-9B77-6D4C293DAF35}" destId="{BFAAB78D-A9DB-4595-B3B7-C1FE3379B59B}" srcOrd="1" destOrd="0" presId="urn:microsoft.com/office/officeart/2005/8/layout/process3"/>
    <dgm:cxn modelId="{7C934911-2FD4-4730-A865-5E14FF971FE0}" type="presParOf" srcId="{E5C1AF6F-87C3-4F0C-9B77-6D4C293DAF35}" destId="{75B6CBAD-AAC2-4DCB-AD42-C30BBC67C3D5}" srcOrd="2" destOrd="0" presId="urn:microsoft.com/office/officeart/2005/8/layout/process3"/>
    <dgm:cxn modelId="{7AFB385A-5C93-403E-B6B8-FC31C1D1AA3F}" type="presParOf" srcId="{7FFBB90C-559A-493F-BA48-65363A744C08}" destId="{36D20BDC-812E-4CC9-B124-1F75E064D8AD}" srcOrd="3" destOrd="0" presId="urn:microsoft.com/office/officeart/2005/8/layout/process3"/>
    <dgm:cxn modelId="{233ED181-3CC9-4946-B5F0-EA65E72BC18E}" type="presParOf" srcId="{36D20BDC-812E-4CC9-B124-1F75E064D8AD}" destId="{E5664626-55D2-470F-B9B4-E47C0A995AF1}" srcOrd="0" destOrd="0" presId="urn:microsoft.com/office/officeart/2005/8/layout/process3"/>
    <dgm:cxn modelId="{4BB82F08-9956-41CB-B041-EF29976E144B}" type="presParOf" srcId="{7FFBB90C-559A-493F-BA48-65363A744C08}" destId="{625EFAA3-D4C2-4D07-B86C-A247474B3458}" srcOrd="4" destOrd="0" presId="urn:microsoft.com/office/officeart/2005/8/layout/process3"/>
    <dgm:cxn modelId="{82440AF3-F06D-4209-98E2-45905371E8A5}" type="presParOf" srcId="{625EFAA3-D4C2-4D07-B86C-A247474B3458}" destId="{F4406801-50D8-4BF5-8C2F-848603CB1BC0}" srcOrd="0" destOrd="0" presId="urn:microsoft.com/office/officeart/2005/8/layout/process3"/>
    <dgm:cxn modelId="{0F44C8DC-1E0B-4C92-932E-BAB94B07D39D}" type="presParOf" srcId="{625EFAA3-D4C2-4D07-B86C-A247474B3458}" destId="{2B8BAC5B-4AB7-4B1E-A3B7-87B8A52B2BDD}" srcOrd="1" destOrd="0" presId="urn:microsoft.com/office/officeart/2005/8/layout/process3"/>
    <dgm:cxn modelId="{88478FA8-3CCF-443A-9ABE-8866CF7F540E}" type="presParOf" srcId="{625EFAA3-D4C2-4D07-B86C-A247474B3458}" destId="{DFA8D285-FE41-4C1B-BF1D-B5662BF32DF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E5542-31F3-4775-B30B-B89AC81086C9}">
      <dsp:nvSpPr>
        <dsp:cNvPr id="0" name=""/>
        <dsp:cNvSpPr/>
      </dsp:nvSpPr>
      <dsp:spPr>
        <a:xfrm>
          <a:off x="4775" y="31219"/>
          <a:ext cx="2171240" cy="1225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Split Data</a:t>
          </a:r>
          <a:endParaRPr lang="en-SG" sz="2200" kern="1200" dirty="0"/>
        </a:p>
      </dsp:txBody>
      <dsp:txXfrm>
        <a:off x="4775" y="31219"/>
        <a:ext cx="2171240" cy="817112"/>
      </dsp:txXfrm>
    </dsp:sp>
    <dsp:sp modelId="{760590C4-A73B-4963-B817-CF552A2ACEC7}">
      <dsp:nvSpPr>
        <dsp:cNvPr id="0" name=""/>
        <dsp:cNvSpPr/>
      </dsp:nvSpPr>
      <dsp:spPr>
        <a:xfrm>
          <a:off x="449487" y="848332"/>
          <a:ext cx="2171240" cy="409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Assign ‘y’ as target variable.</a:t>
          </a:r>
          <a:endParaRPr lang="en-SG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Assign ‘x’ as features.</a:t>
          </a:r>
          <a:endParaRPr lang="en-SG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Split dataset into </a:t>
          </a:r>
          <a:r>
            <a:rPr lang="en-US" sz="1800" b="1" i="0" kern="1200" dirty="0"/>
            <a:t>70% training, 30% testing.</a:t>
          </a:r>
          <a:endParaRPr lang="en-SG" sz="1800" b="1" i="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Scale data into the range of 0 to 1.</a:t>
          </a:r>
          <a:endParaRPr lang="en-SG" sz="1600" kern="1200" dirty="0"/>
        </a:p>
      </dsp:txBody>
      <dsp:txXfrm>
        <a:off x="513080" y="911925"/>
        <a:ext cx="2044054" cy="3971414"/>
      </dsp:txXfrm>
    </dsp:sp>
    <dsp:sp modelId="{1F483BD3-A3DA-4328-8385-02D7440EDCF8}">
      <dsp:nvSpPr>
        <dsp:cNvPr id="0" name=""/>
        <dsp:cNvSpPr/>
      </dsp:nvSpPr>
      <dsp:spPr>
        <a:xfrm>
          <a:off x="2505167" y="169487"/>
          <a:ext cx="697802" cy="540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800" kern="1200"/>
        </a:p>
      </dsp:txBody>
      <dsp:txXfrm>
        <a:off x="2505167" y="277602"/>
        <a:ext cx="535629" cy="324346"/>
      </dsp:txXfrm>
    </dsp:sp>
    <dsp:sp modelId="{BFAAB78D-A9DB-4595-B3B7-C1FE3379B59B}">
      <dsp:nvSpPr>
        <dsp:cNvPr id="0" name=""/>
        <dsp:cNvSpPr/>
      </dsp:nvSpPr>
      <dsp:spPr>
        <a:xfrm>
          <a:off x="3492624" y="31219"/>
          <a:ext cx="2171240" cy="1225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Baseline Model</a:t>
          </a:r>
          <a:endParaRPr lang="en-SG" sz="2200" kern="1200" dirty="0"/>
        </a:p>
      </dsp:txBody>
      <dsp:txXfrm>
        <a:off x="3492624" y="31219"/>
        <a:ext cx="2171240" cy="817112"/>
      </dsp:txXfrm>
    </dsp:sp>
    <dsp:sp modelId="{75B6CBAD-AAC2-4DCB-AD42-C30BBC67C3D5}">
      <dsp:nvSpPr>
        <dsp:cNvPr id="0" name=""/>
        <dsp:cNvSpPr/>
      </dsp:nvSpPr>
      <dsp:spPr>
        <a:xfrm>
          <a:off x="3937335" y="848332"/>
          <a:ext cx="2171240" cy="409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 a simple </a:t>
          </a:r>
          <a:r>
            <a:rPr lang="en-US" sz="1800" b="1" i="0" kern="1200" dirty="0">
              <a:effectLst/>
            </a:rPr>
            <a:t>Logistic Regression </a:t>
          </a:r>
          <a:r>
            <a:rPr lang="en-US" sz="1600" kern="1200" dirty="0"/>
            <a:t>model with default parameters.</a:t>
          </a:r>
          <a:endParaRPr lang="en-SG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Fit training data to the model.</a:t>
          </a:r>
          <a:endParaRPr lang="en-SG" sz="1600" kern="1200" dirty="0"/>
        </a:p>
      </dsp:txBody>
      <dsp:txXfrm>
        <a:off x="4000928" y="911925"/>
        <a:ext cx="2044054" cy="3971414"/>
      </dsp:txXfrm>
    </dsp:sp>
    <dsp:sp modelId="{36D20BDC-812E-4CC9-B124-1F75E064D8AD}">
      <dsp:nvSpPr>
        <dsp:cNvPr id="0" name=""/>
        <dsp:cNvSpPr/>
      </dsp:nvSpPr>
      <dsp:spPr>
        <a:xfrm>
          <a:off x="5993016" y="169487"/>
          <a:ext cx="697802" cy="540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800" kern="1200"/>
        </a:p>
      </dsp:txBody>
      <dsp:txXfrm>
        <a:off x="5993016" y="277602"/>
        <a:ext cx="535629" cy="324346"/>
      </dsp:txXfrm>
    </dsp:sp>
    <dsp:sp modelId="{2B8BAC5B-4AB7-4B1E-A3B7-87B8A52B2BDD}">
      <dsp:nvSpPr>
        <dsp:cNvPr id="0" name=""/>
        <dsp:cNvSpPr/>
      </dsp:nvSpPr>
      <dsp:spPr>
        <a:xfrm>
          <a:off x="6980472" y="31219"/>
          <a:ext cx="2171240" cy="1225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Evaluate Model Performance</a:t>
          </a:r>
          <a:endParaRPr lang="en-SG" sz="2200" kern="1200" dirty="0"/>
        </a:p>
      </dsp:txBody>
      <dsp:txXfrm>
        <a:off x="6980472" y="31219"/>
        <a:ext cx="2171240" cy="817112"/>
      </dsp:txXfrm>
    </dsp:sp>
    <dsp:sp modelId="{DFA8D285-FE41-4C1B-BF1D-B5662BF32DFF}">
      <dsp:nvSpPr>
        <dsp:cNvPr id="0" name=""/>
        <dsp:cNvSpPr/>
      </dsp:nvSpPr>
      <dsp:spPr>
        <a:xfrm>
          <a:off x="7425184" y="848332"/>
          <a:ext cx="2171240" cy="409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</a:t>
          </a:r>
          <a:r>
            <a:rPr lang="en-US" sz="1800" b="1" kern="1200" dirty="0"/>
            <a:t>cross-validation</a:t>
          </a:r>
          <a:r>
            <a:rPr lang="en-US" sz="1600" kern="1200" dirty="0"/>
            <a:t> technique for evaluation instead of test set.</a:t>
          </a:r>
          <a:endParaRPr lang="en-SG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 prevent the risk of overfitting on the test set.</a:t>
          </a:r>
          <a:endParaRPr lang="en-SG" sz="160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Accuracy: 72.9%</a:t>
          </a:r>
          <a:endParaRPr lang="en-SG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Time taken: 0.2s</a:t>
          </a:r>
          <a:endParaRPr lang="en-SG" sz="1800" b="1" kern="1200" dirty="0"/>
        </a:p>
      </dsp:txBody>
      <dsp:txXfrm>
        <a:off x="7488777" y="911925"/>
        <a:ext cx="2044054" cy="3971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87Iodo/SCTP_Capstone.git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A Predictive Model for 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5"/>
            <a:ext cx="5268177" cy="697469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SCTP Capstone Project 2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Lee Boon </a:t>
            </a:r>
            <a:r>
              <a:rPr lang="en-US" sz="1800" dirty="0" err="1">
                <a:solidFill>
                  <a:srgbClr val="FFFFFF"/>
                </a:solidFill>
              </a:rPr>
              <a:t>Chek</a:t>
            </a:r>
            <a:r>
              <a:rPr lang="en-US" sz="1800" dirty="0">
                <a:solidFill>
                  <a:srgbClr val="FFFFFF"/>
                </a:solidFill>
              </a:rPr>
              <a:t> 433A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9814A-FD16-D03E-CBB9-48BC2546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DC03DE-F4F5-79FB-A2D2-FD5A76DC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7" y="408709"/>
            <a:ext cx="2156691" cy="607291"/>
          </a:xfrm>
        </p:spPr>
        <p:txBody>
          <a:bodyPr>
            <a:normAutofit/>
          </a:bodyPr>
          <a:lstStyle/>
          <a:p>
            <a:r>
              <a:rPr lang="en-US" sz="3600" dirty="0"/>
              <a:t>Outliers</a:t>
            </a:r>
            <a:endParaRPr lang="en-SG" sz="3600" dirty="0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94789AC-0884-6C0C-3A77-0F78CDD68306}"/>
              </a:ext>
            </a:extLst>
          </p:cNvPr>
          <p:cNvSpPr/>
          <p:nvPr/>
        </p:nvSpPr>
        <p:spPr>
          <a:xfrm>
            <a:off x="2539014" y="5588000"/>
            <a:ext cx="8318376" cy="1154545"/>
          </a:xfrm>
          <a:prstGeom prst="curvedUpArrow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F889C-DF3B-A0A9-7629-F071D58161C2}"/>
              </a:ext>
            </a:extLst>
          </p:cNvPr>
          <p:cNvSpPr txBox="1"/>
          <p:nvPr/>
        </p:nvSpPr>
        <p:spPr>
          <a:xfrm>
            <a:off x="4447712" y="5334275"/>
            <a:ext cx="450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Removed height &gt; 220cm and height &lt; 120cm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Removed weight &lt; 25kg</a:t>
            </a:r>
            <a:endParaRPr lang="en-SG" sz="16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354AB-8BBD-2474-7B0C-2818F93A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27" y="1151948"/>
            <a:ext cx="5222042" cy="397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EC905-EABB-3331-24A8-B7C7772C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02" y="1151948"/>
            <a:ext cx="5156163" cy="39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7C09D-495D-B41E-3DDE-3A181807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B141-8134-E538-4B93-234A121F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5" y="408709"/>
            <a:ext cx="7632555" cy="607291"/>
          </a:xfrm>
        </p:spPr>
        <p:txBody>
          <a:bodyPr>
            <a:normAutofit/>
          </a:bodyPr>
          <a:lstStyle/>
          <a:p>
            <a:r>
              <a:rPr lang="en-US" sz="3600" dirty="0"/>
              <a:t>Finding Relation – Numerical Data</a:t>
            </a:r>
            <a:endParaRPr lang="en-SG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4E20B-FB2A-6C45-4DE4-332F6E74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1116921"/>
            <a:ext cx="11774750" cy="384602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44F7E6F-364D-ED2A-A548-B8D42C11A35C}"/>
              </a:ext>
            </a:extLst>
          </p:cNvPr>
          <p:cNvGrpSpPr/>
          <p:nvPr/>
        </p:nvGrpSpPr>
        <p:grpSpPr>
          <a:xfrm>
            <a:off x="3852909" y="2254928"/>
            <a:ext cx="5530788" cy="3188563"/>
            <a:chOff x="3852909" y="2254928"/>
            <a:chExt cx="5530788" cy="318856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C06A27-582A-EF64-C920-077B580B4FE6}"/>
                </a:ext>
              </a:extLst>
            </p:cNvPr>
            <p:cNvCxnSpPr>
              <a:cxnSpLocks/>
            </p:cNvCxnSpPr>
            <p:nvPr/>
          </p:nvCxnSpPr>
          <p:spPr>
            <a:xfrm>
              <a:off x="4447713" y="2254928"/>
              <a:ext cx="4259801" cy="3188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92FF28-E97C-4277-6FAD-9585DE6B2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0679" y="2343705"/>
              <a:ext cx="56226" cy="30997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A107E7-205D-70F5-B887-33247ACFA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0070" y="3608937"/>
              <a:ext cx="353627" cy="1834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B07F8D-042D-DE2C-A7D1-499A59F9BD50}"/>
                </a:ext>
              </a:extLst>
            </p:cNvPr>
            <p:cNvCxnSpPr>
              <a:cxnSpLocks/>
            </p:cNvCxnSpPr>
            <p:nvPr/>
          </p:nvCxnSpPr>
          <p:spPr>
            <a:xfrm>
              <a:off x="3852909" y="4838330"/>
              <a:ext cx="4678532" cy="6051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432A02-C646-76E6-F83A-21A3B38B8C63}"/>
              </a:ext>
            </a:extLst>
          </p:cNvPr>
          <p:cNvGrpSpPr/>
          <p:nvPr/>
        </p:nvGrpSpPr>
        <p:grpSpPr>
          <a:xfrm>
            <a:off x="2254928" y="3202620"/>
            <a:ext cx="1811046" cy="2452456"/>
            <a:chOff x="2254928" y="3202620"/>
            <a:chExt cx="1811046" cy="24524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CEB949-3C76-2A94-7558-B8B8DFC06A1D}"/>
                </a:ext>
              </a:extLst>
            </p:cNvPr>
            <p:cNvSpPr/>
            <p:nvPr/>
          </p:nvSpPr>
          <p:spPr>
            <a:xfrm>
              <a:off x="3021368" y="3202620"/>
              <a:ext cx="1044606" cy="605161"/>
            </a:xfrm>
            <a:custGeom>
              <a:avLst/>
              <a:gdLst>
                <a:gd name="connsiteX0" fmla="*/ 0 w 1044606"/>
                <a:gd name="connsiteY0" fmla="*/ 302581 h 605161"/>
                <a:gd name="connsiteX1" fmla="*/ 522303 w 1044606"/>
                <a:gd name="connsiteY1" fmla="*/ 0 h 605161"/>
                <a:gd name="connsiteX2" fmla="*/ 1044606 w 1044606"/>
                <a:gd name="connsiteY2" fmla="*/ 302581 h 605161"/>
                <a:gd name="connsiteX3" fmla="*/ 522303 w 1044606"/>
                <a:gd name="connsiteY3" fmla="*/ 605162 h 605161"/>
                <a:gd name="connsiteX4" fmla="*/ 0 w 1044606"/>
                <a:gd name="connsiteY4" fmla="*/ 302581 h 60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06" h="605161" extrusionOk="0">
                  <a:moveTo>
                    <a:pt x="0" y="302581"/>
                  </a:moveTo>
                  <a:cubicBezTo>
                    <a:pt x="-50421" y="110878"/>
                    <a:pt x="220491" y="18956"/>
                    <a:pt x="522303" y="0"/>
                  </a:cubicBezTo>
                  <a:cubicBezTo>
                    <a:pt x="823626" y="-14807"/>
                    <a:pt x="1051875" y="139470"/>
                    <a:pt x="1044606" y="302581"/>
                  </a:cubicBezTo>
                  <a:cubicBezTo>
                    <a:pt x="1061214" y="494541"/>
                    <a:pt x="782135" y="653702"/>
                    <a:pt x="522303" y="605162"/>
                  </a:cubicBezTo>
                  <a:cubicBezTo>
                    <a:pt x="211727" y="636686"/>
                    <a:pt x="-3483" y="476314"/>
                    <a:pt x="0" y="302581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6832381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6CD580-FDED-144B-28EB-9BA19BEFAE62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2254928" y="3807781"/>
              <a:ext cx="1288743" cy="184729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5B1D877-CDF3-917C-39F2-A43041D887F3}"/>
              </a:ext>
            </a:extLst>
          </p:cNvPr>
          <p:cNvSpPr/>
          <p:nvPr/>
        </p:nvSpPr>
        <p:spPr>
          <a:xfrm>
            <a:off x="6130031" y="5532268"/>
            <a:ext cx="5533746" cy="746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 of ‘disease’ to ‘no disease’ increases when the value of the feature increases</a:t>
            </a:r>
            <a:endParaRPr lang="en-SG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59450B2-09B7-EBC0-A505-CE5F6E2F2D15}"/>
              </a:ext>
            </a:extLst>
          </p:cNvPr>
          <p:cNvSpPr/>
          <p:nvPr/>
        </p:nvSpPr>
        <p:spPr>
          <a:xfrm>
            <a:off x="1132643" y="5703053"/>
            <a:ext cx="2244570" cy="7462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trend observed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8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F61B-40F6-8166-3EAC-63226039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2B9E4A-9C5F-3EBB-8217-1D996C0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5" y="408709"/>
            <a:ext cx="7632555" cy="607291"/>
          </a:xfrm>
        </p:spPr>
        <p:txBody>
          <a:bodyPr>
            <a:normAutofit/>
          </a:bodyPr>
          <a:lstStyle/>
          <a:p>
            <a:r>
              <a:rPr lang="en-US" sz="3600" dirty="0"/>
              <a:t>Feature Engineering</a:t>
            </a:r>
            <a:endParaRPr lang="en-SG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23F06-46B0-DD23-2F83-729B141B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93" y="1104900"/>
            <a:ext cx="6696075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3EA2E-0A68-22AE-B565-4170CB22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" y="4002334"/>
            <a:ext cx="11043822" cy="2049294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DACBB4-1374-857F-6062-7DFF4861BE27}"/>
              </a:ext>
            </a:extLst>
          </p:cNvPr>
          <p:cNvSpPr/>
          <p:nvPr/>
        </p:nvSpPr>
        <p:spPr>
          <a:xfrm>
            <a:off x="6096000" y="4653862"/>
            <a:ext cx="5533746" cy="9301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account for height, weight and height are calculated into BMI, which shows number of disease increases when BMI increases.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13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A0929-E8E1-16E3-BCE7-B993E9FD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EE64891-B8D6-893F-D7C9-EBEB7BB3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5" y="408709"/>
            <a:ext cx="7632555" cy="607291"/>
          </a:xfrm>
        </p:spPr>
        <p:txBody>
          <a:bodyPr>
            <a:normAutofit/>
          </a:bodyPr>
          <a:lstStyle/>
          <a:p>
            <a:r>
              <a:rPr lang="en-US" sz="3600" dirty="0"/>
              <a:t>Finding Relation – Categorical Data</a:t>
            </a:r>
            <a:endParaRPr lang="en-SG" sz="3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8F27EA-ED22-D72B-2947-EAA84309BD9E}"/>
              </a:ext>
            </a:extLst>
          </p:cNvPr>
          <p:cNvSpPr/>
          <p:nvPr/>
        </p:nvSpPr>
        <p:spPr>
          <a:xfrm>
            <a:off x="7732359" y="3986074"/>
            <a:ext cx="3213808" cy="142427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p-value is higher than 0.05, hence there is no statistically significant association to the target variable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E2CD-731B-0243-370C-4BF23210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7" y="3219542"/>
            <a:ext cx="5162550" cy="3486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F3783-E750-E465-6EB9-35C791E6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33" y="1101386"/>
            <a:ext cx="5700299" cy="1970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CE4E5E2-7DDD-6EF6-D9E6-4321AE2694A5}"/>
              </a:ext>
            </a:extLst>
          </p:cNvPr>
          <p:cNvSpPr/>
          <p:nvPr/>
        </p:nvSpPr>
        <p:spPr>
          <a:xfrm>
            <a:off x="2946179" y="1762382"/>
            <a:ext cx="1513006" cy="551558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8323812">
                  <a:custGeom>
                    <a:avLst/>
                    <a:gdLst>
                      <a:gd name="connsiteX0" fmla="*/ 0 w 3017135"/>
                      <a:gd name="connsiteY0" fmla="*/ 106532 h 213064"/>
                      <a:gd name="connsiteX1" fmla="*/ 1508568 w 3017135"/>
                      <a:gd name="connsiteY1" fmla="*/ 0 h 213064"/>
                      <a:gd name="connsiteX2" fmla="*/ 3017136 w 3017135"/>
                      <a:gd name="connsiteY2" fmla="*/ 106532 h 213064"/>
                      <a:gd name="connsiteX3" fmla="*/ 1508568 w 3017135"/>
                      <a:gd name="connsiteY3" fmla="*/ 213064 h 213064"/>
                      <a:gd name="connsiteX4" fmla="*/ 0 w 3017135"/>
                      <a:gd name="connsiteY4" fmla="*/ 106532 h 21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7135" h="213064" extrusionOk="0">
                        <a:moveTo>
                          <a:pt x="0" y="106532"/>
                        </a:moveTo>
                        <a:cubicBezTo>
                          <a:pt x="-32848" y="31675"/>
                          <a:pt x="642229" y="47105"/>
                          <a:pt x="1508568" y="0"/>
                        </a:cubicBezTo>
                        <a:cubicBezTo>
                          <a:pt x="2346986" y="-6054"/>
                          <a:pt x="3025141" y="52101"/>
                          <a:pt x="3017136" y="106532"/>
                        </a:cubicBezTo>
                        <a:cubicBezTo>
                          <a:pt x="3042540" y="203377"/>
                          <a:pt x="2330525" y="232058"/>
                          <a:pt x="1508568" y="213064"/>
                        </a:cubicBezTo>
                        <a:cubicBezTo>
                          <a:pt x="673393" y="215937"/>
                          <a:pt x="-6877" y="178443"/>
                          <a:pt x="0" y="1065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9F80E-54E7-EDF7-9CF0-FE2CE01ECAB5}"/>
              </a:ext>
            </a:extLst>
          </p:cNvPr>
          <p:cNvSpPr/>
          <p:nvPr/>
        </p:nvSpPr>
        <p:spPr>
          <a:xfrm>
            <a:off x="1564644" y="3732670"/>
            <a:ext cx="4531356" cy="2534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87F7E-2B27-5C3E-5A74-C71555B4D0FC}"/>
              </a:ext>
            </a:extLst>
          </p:cNvPr>
          <p:cNvSpPr/>
          <p:nvPr/>
        </p:nvSpPr>
        <p:spPr>
          <a:xfrm>
            <a:off x="1564643" y="5168679"/>
            <a:ext cx="4531357" cy="2534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FFFC4E-C1BC-B30F-431B-ECB109A9D1DD}"/>
              </a:ext>
            </a:extLst>
          </p:cNvPr>
          <p:cNvSpPr/>
          <p:nvPr/>
        </p:nvSpPr>
        <p:spPr>
          <a:xfrm>
            <a:off x="1564643" y="5898619"/>
            <a:ext cx="4531357" cy="2534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D9A57F93-A3CC-F1D7-F5FD-0B3CF21F8A97}"/>
              </a:ext>
            </a:extLst>
          </p:cNvPr>
          <p:cNvSpPr/>
          <p:nvPr/>
        </p:nvSpPr>
        <p:spPr>
          <a:xfrm>
            <a:off x="7171494" y="1101386"/>
            <a:ext cx="3490588" cy="1526404"/>
          </a:xfrm>
          <a:prstGeom prst="wedgeRectCallout">
            <a:avLst>
              <a:gd name="adj1" fmla="val -74084"/>
              <a:gd name="adj2" fmla="val 297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check if each categorical feature is related to the categorical target variable (at significance level of 0.05) </a:t>
            </a:r>
            <a:endParaRPr lang="en-SG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6D9032-8FF2-5412-DD39-676EB2E5256C}"/>
              </a:ext>
            </a:extLst>
          </p:cNvPr>
          <p:cNvCxnSpPr>
            <a:cxnSpLocks/>
            <a:stCxn id="14" idx="3"/>
            <a:endCxn id="38" idx="1"/>
          </p:cNvCxnSpPr>
          <p:nvPr/>
        </p:nvCxnSpPr>
        <p:spPr>
          <a:xfrm>
            <a:off x="6096000" y="3859372"/>
            <a:ext cx="1636359" cy="8388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93776-77A8-F10A-F139-D5013526FE91}"/>
              </a:ext>
            </a:extLst>
          </p:cNvPr>
          <p:cNvCxnSpPr>
            <a:cxnSpLocks/>
            <a:stCxn id="16" idx="3"/>
            <a:endCxn id="38" idx="1"/>
          </p:cNvCxnSpPr>
          <p:nvPr/>
        </p:nvCxnSpPr>
        <p:spPr>
          <a:xfrm flipV="1">
            <a:off x="6096000" y="4698211"/>
            <a:ext cx="1636359" cy="5971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AE0BB8-CDDF-249A-C61C-EA28C9C1AF39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 flipV="1">
            <a:off x="6096000" y="4698211"/>
            <a:ext cx="1636359" cy="132711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Arrow: Down 41">
            <a:extLst>
              <a:ext uri="{FF2B5EF4-FFF2-40B4-BE49-F238E27FC236}">
                <a16:creationId xmlns:a16="http://schemas.microsoft.com/office/drawing/2014/main" id="{8F24C062-D7BC-ED9A-D18C-EE7D95F9315B}"/>
              </a:ext>
            </a:extLst>
          </p:cNvPr>
          <p:cNvSpPr/>
          <p:nvPr/>
        </p:nvSpPr>
        <p:spPr>
          <a:xfrm>
            <a:off x="8988595" y="5474415"/>
            <a:ext cx="701336" cy="4882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5E682EF-77AC-E4CA-3BBD-00C6CB4A1FE9}"/>
              </a:ext>
            </a:extLst>
          </p:cNvPr>
          <p:cNvSpPr/>
          <p:nvPr/>
        </p:nvSpPr>
        <p:spPr>
          <a:xfrm>
            <a:off x="7732359" y="5962687"/>
            <a:ext cx="3213808" cy="83883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 ‘country’, ‘gender’, ‘occupation’ columns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06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4" grpId="0" animBg="1"/>
      <p:bldP spid="16" grpId="0" animBg="1"/>
      <p:bldP spid="17" grpId="0" animBg="1"/>
      <p:bldP spid="18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CD509-8028-435D-DB35-A8E804B9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BECB-7461-589D-323A-3FFB2B51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AD294-56A3-F12C-F83D-83977118BCF5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5729079" y="2844464"/>
            <a:chExt cx="1246710" cy="124671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F171F85B-3D1D-5509-90F6-4ABCFC2C276D}"/>
                </a:ext>
              </a:extLst>
            </p:cNvPr>
            <p:cNvSpPr/>
            <p:nvPr/>
          </p:nvSpPr>
          <p:spPr>
            <a:xfrm>
              <a:off x="5729079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/>
            </a:p>
          </p:txBody>
        </p:sp>
        <p:pic>
          <p:nvPicPr>
            <p:cNvPr id="5" name="Graphic 4" descr="Single gear outline">
              <a:extLst>
                <a:ext uri="{FF2B5EF4-FFF2-40B4-BE49-F238E27FC236}">
                  <a16:creationId xmlns:a16="http://schemas.microsoft.com/office/drawing/2014/main" id="{8BC49A26-D4CE-FCF8-EF76-9F1F5F026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95233" y="3027239"/>
              <a:ext cx="914400" cy="9144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0316E5E-EA9C-A35C-AEDC-59A06B4258BF}"/>
              </a:ext>
            </a:extLst>
          </p:cNvPr>
          <p:cNvSpPr/>
          <p:nvPr/>
        </p:nvSpPr>
        <p:spPr>
          <a:xfrm>
            <a:off x="4526371" y="1898550"/>
            <a:ext cx="31392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after cleaning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preprocessing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53412FD3-CF18-6BA7-14EE-54158F7418D5}"/>
              </a:ext>
            </a:extLst>
          </p:cNvPr>
          <p:cNvSpPr/>
          <p:nvPr/>
        </p:nvSpPr>
        <p:spPr>
          <a:xfrm>
            <a:off x="3967209" y="3109404"/>
            <a:ext cx="4409982" cy="63919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68741</a:t>
            </a:r>
            <a:r>
              <a:rPr lang="en-US" dirty="0"/>
              <a:t> Rows, </a:t>
            </a:r>
            <a:r>
              <a:rPr lang="en-US" sz="3200" dirty="0"/>
              <a:t>10</a:t>
            </a:r>
            <a:r>
              <a:rPr lang="en-US" dirty="0"/>
              <a:t> Columns</a:t>
            </a:r>
            <a:endParaRPr lang="en-SG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1D1E1C0D-DE4E-0F5F-6612-FACEC997F96B}"/>
              </a:ext>
            </a:extLst>
          </p:cNvPr>
          <p:cNvSpPr/>
          <p:nvPr/>
        </p:nvSpPr>
        <p:spPr>
          <a:xfrm>
            <a:off x="3530538" y="4460290"/>
            <a:ext cx="5283323" cy="63919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Removed</a:t>
            </a:r>
            <a:r>
              <a:rPr lang="en-US" sz="3200" dirty="0"/>
              <a:t> 1259</a:t>
            </a:r>
            <a:r>
              <a:rPr lang="en-US" dirty="0"/>
              <a:t> Rows, </a:t>
            </a:r>
            <a:r>
              <a:rPr lang="en-US" sz="3200" dirty="0"/>
              <a:t>6</a:t>
            </a:r>
            <a:r>
              <a:rPr lang="en-US" dirty="0"/>
              <a:t> Columns</a:t>
            </a:r>
            <a:endParaRPr lang="en-S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288A22-E9C9-9241-C0DF-CD9FC5B3F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361" y="5403773"/>
            <a:ext cx="63912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42FC2-CCA6-10F1-9425-E97202A9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BE82-232E-E6D1-A98F-F5A3A4BF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841159"/>
          </a:xfrm>
        </p:spPr>
        <p:txBody>
          <a:bodyPr/>
          <a:lstStyle/>
          <a:p>
            <a:r>
              <a:rPr lang="en-US" dirty="0"/>
              <a:t>Modeling – Baseline Model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BB6064-761D-B93A-D906-A027F8F7F6CC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7796630" y="2844464"/>
            <a:chExt cx="1246710" cy="124671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E4EE9449-195F-3452-0C3B-1F8320D34CB5}"/>
                </a:ext>
              </a:extLst>
            </p:cNvPr>
            <p:cNvSpPr/>
            <p:nvPr/>
          </p:nvSpPr>
          <p:spPr>
            <a:xfrm>
              <a:off x="7796630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11" name="Graphic 10" descr="Head with gears with solid fill">
              <a:extLst>
                <a:ext uri="{FF2B5EF4-FFF2-40B4-BE49-F238E27FC236}">
                  <a16:creationId xmlns:a16="http://schemas.microsoft.com/office/drawing/2014/main" id="{C2040A74-3EEA-879E-33EA-789C43F19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52687" y="3012331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07F6394-EF24-9549-C1A1-48D731D7A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187548"/>
              </p:ext>
            </p:extLst>
          </p:nvPr>
        </p:nvGraphicFramePr>
        <p:xfrm>
          <a:off x="1371600" y="1600201"/>
          <a:ext cx="9601200" cy="497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94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18E5542-31F3-4775-B30B-B89AC8108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018E5542-31F3-4775-B30B-B89AC8108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60590C4-A73B-4963-B817-CF552A2AC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760590C4-A73B-4963-B817-CF552A2AC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F483BD3-A3DA-4328-8385-02D7440ED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1F483BD3-A3DA-4328-8385-02D7440EDC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FAAB78D-A9DB-4595-B3B7-C1FE3379B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BFAAB78D-A9DB-4595-B3B7-C1FE3379B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5B6CBAD-AAC2-4DCB-AD42-C30BBC67C3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75B6CBAD-AAC2-4DCB-AD42-C30BBC67C3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6D20BDC-812E-4CC9-B124-1F75E064D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36D20BDC-812E-4CC9-B124-1F75E064D8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B8BAC5B-4AB7-4B1E-A3B7-87B8A52B2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2B8BAC5B-4AB7-4B1E-A3B7-87B8A52B2B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FA8D285-FE41-4C1B-BF1D-B5662BF32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graphicEl>
                                              <a:dgm id="{DFA8D285-FE41-4C1B-BF1D-B5662BF32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3507-F11C-451F-0F39-5FEFED95E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8CDF-6A44-2986-7E20-3597F3CF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5252"/>
          </a:xfrm>
        </p:spPr>
        <p:txBody>
          <a:bodyPr/>
          <a:lstStyle/>
          <a:p>
            <a:r>
              <a:rPr lang="en-US" dirty="0"/>
              <a:t>Modeling – Other Models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59AC1-072A-108B-59A7-F3998AE4BC44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7796630" y="2844464"/>
            <a:chExt cx="1246710" cy="124671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A09EA6C4-43FA-3816-B618-78AA70F391B3}"/>
                </a:ext>
              </a:extLst>
            </p:cNvPr>
            <p:cNvSpPr/>
            <p:nvPr/>
          </p:nvSpPr>
          <p:spPr>
            <a:xfrm>
              <a:off x="7796630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11" name="Graphic 10" descr="Head with gears with solid fill">
              <a:extLst>
                <a:ext uri="{FF2B5EF4-FFF2-40B4-BE49-F238E27FC236}">
                  <a16:creationId xmlns:a16="http://schemas.microsoft.com/office/drawing/2014/main" id="{B68EB684-9EA6-0CED-FDDA-60423FB9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52687" y="3012331"/>
              <a:ext cx="914400" cy="914400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2E70C-5200-0B9A-ABBF-3842E9808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D5850-9C0C-1F02-2B16-B5E66CDAE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8448"/>
            <a:ext cx="10534650" cy="415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7BEFCE-B0C8-58F4-B7E9-3E9AAD55C712}"/>
              </a:ext>
            </a:extLst>
          </p:cNvPr>
          <p:cNvSpPr/>
          <p:nvPr/>
        </p:nvSpPr>
        <p:spPr>
          <a:xfrm>
            <a:off x="1553592" y="2494625"/>
            <a:ext cx="4669655" cy="1553592"/>
          </a:xfrm>
          <a:custGeom>
            <a:avLst/>
            <a:gdLst>
              <a:gd name="connsiteX0" fmla="*/ 0 w 4669655"/>
              <a:gd name="connsiteY0" fmla="*/ 0 h 1553592"/>
              <a:gd name="connsiteX1" fmla="*/ 667094 w 4669655"/>
              <a:gd name="connsiteY1" fmla="*/ 0 h 1553592"/>
              <a:gd name="connsiteX2" fmla="*/ 1240794 w 4669655"/>
              <a:gd name="connsiteY2" fmla="*/ 0 h 1553592"/>
              <a:gd name="connsiteX3" fmla="*/ 1861191 w 4669655"/>
              <a:gd name="connsiteY3" fmla="*/ 0 h 1553592"/>
              <a:gd name="connsiteX4" fmla="*/ 2388195 w 4669655"/>
              <a:gd name="connsiteY4" fmla="*/ 0 h 1553592"/>
              <a:gd name="connsiteX5" fmla="*/ 3101985 w 4669655"/>
              <a:gd name="connsiteY5" fmla="*/ 0 h 1553592"/>
              <a:gd name="connsiteX6" fmla="*/ 3722382 w 4669655"/>
              <a:gd name="connsiteY6" fmla="*/ 0 h 1553592"/>
              <a:gd name="connsiteX7" fmla="*/ 4669655 w 4669655"/>
              <a:gd name="connsiteY7" fmla="*/ 0 h 1553592"/>
              <a:gd name="connsiteX8" fmla="*/ 4669655 w 4669655"/>
              <a:gd name="connsiteY8" fmla="*/ 471256 h 1553592"/>
              <a:gd name="connsiteX9" fmla="*/ 4669655 w 4669655"/>
              <a:gd name="connsiteY9" fmla="*/ 973584 h 1553592"/>
              <a:gd name="connsiteX10" fmla="*/ 4669655 w 4669655"/>
              <a:gd name="connsiteY10" fmla="*/ 1553592 h 1553592"/>
              <a:gd name="connsiteX11" fmla="*/ 4095955 w 4669655"/>
              <a:gd name="connsiteY11" fmla="*/ 1553592 h 1553592"/>
              <a:gd name="connsiteX12" fmla="*/ 3428861 w 4669655"/>
              <a:gd name="connsiteY12" fmla="*/ 1553592 h 1553592"/>
              <a:gd name="connsiteX13" fmla="*/ 2668374 w 4669655"/>
              <a:gd name="connsiteY13" fmla="*/ 1553592 h 1553592"/>
              <a:gd name="connsiteX14" fmla="*/ 2047977 w 4669655"/>
              <a:gd name="connsiteY14" fmla="*/ 1553592 h 1553592"/>
              <a:gd name="connsiteX15" fmla="*/ 1427580 w 4669655"/>
              <a:gd name="connsiteY15" fmla="*/ 1553592 h 1553592"/>
              <a:gd name="connsiteX16" fmla="*/ 853880 w 4669655"/>
              <a:gd name="connsiteY16" fmla="*/ 1553592 h 1553592"/>
              <a:gd name="connsiteX17" fmla="*/ 0 w 4669655"/>
              <a:gd name="connsiteY17" fmla="*/ 1553592 h 1553592"/>
              <a:gd name="connsiteX18" fmla="*/ 0 w 4669655"/>
              <a:gd name="connsiteY18" fmla="*/ 1004656 h 1553592"/>
              <a:gd name="connsiteX19" fmla="*/ 0 w 4669655"/>
              <a:gd name="connsiteY19" fmla="*/ 471256 h 1553592"/>
              <a:gd name="connsiteX20" fmla="*/ 0 w 4669655"/>
              <a:gd name="connsiteY20" fmla="*/ 0 h 155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69655" h="1553592" extrusionOk="0">
                <a:moveTo>
                  <a:pt x="0" y="0"/>
                </a:moveTo>
                <a:cubicBezTo>
                  <a:pt x="150850" y="-15038"/>
                  <a:pt x="464767" y="-13168"/>
                  <a:pt x="667094" y="0"/>
                </a:cubicBezTo>
                <a:cubicBezTo>
                  <a:pt x="869421" y="13168"/>
                  <a:pt x="1088433" y="6015"/>
                  <a:pt x="1240794" y="0"/>
                </a:cubicBezTo>
                <a:cubicBezTo>
                  <a:pt x="1393155" y="-6015"/>
                  <a:pt x="1734493" y="-18704"/>
                  <a:pt x="1861191" y="0"/>
                </a:cubicBezTo>
                <a:cubicBezTo>
                  <a:pt x="1987889" y="18704"/>
                  <a:pt x="2235121" y="-24742"/>
                  <a:pt x="2388195" y="0"/>
                </a:cubicBezTo>
                <a:cubicBezTo>
                  <a:pt x="2541269" y="24742"/>
                  <a:pt x="2848667" y="-25899"/>
                  <a:pt x="3101985" y="0"/>
                </a:cubicBezTo>
                <a:cubicBezTo>
                  <a:pt x="3355303" y="25899"/>
                  <a:pt x="3507768" y="-2789"/>
                  <a:pt x="3722382" y="0"/>
                </a:cubicBezTo>
                <a:cubicBezTo>
                  <a:pt x="3936996" y="2789"/>
                  <a:pt x="4409108" y="-10349"/>
                  <a:pt x="4669655" y="0"/>
                </a:cubicBezTo>
                <a:cubicBezTo>
                  <a:pt x="4646950" y="125368"/>
                  <a:pt x="4684229" y="255216"/>
                  <a:pt x="4669655" y="471256"/>
                </a:cubicBezTo>
                <a:cubicBezTo>
                  <a:pt x="4655081" y="687296"/>
                  <a:pt x="4653914" y="840485"/>
                  <a:pt x="4669655" y="973584"/>
                </a:cubicBezTo>
                <a:cubicBezTo>
                  <a:pt x="4685396" y="1106683"/>
                  <a:pt x="4676865" y="1291093"/>
                  <a:pt x="4669655" y="1553592"/>
                </a:cubicBezTo>
                <a:cubicBezTo>
                  <a:pt x="4404477" y="1555614"/>
                  <a:pt x="4382715" y="1555457"/>
                  <a:pt x="4095955" y="1553592"/>
                </a:cubicBezTo>
                <a:cubicBezTo>
                  <a:pt x="3809195" y="1551727"/>
                  <a:pt x="3727193" y="1566715"/>
                  <a:pt x="3428861" y="1553592"/>
                </a:cubicBezTo>
                <a:cubicBezTo>
                  <a:pt x="3130529" y="1540469"/>
                  <a:pt x="2824224" y="1560679"/>
                  <a:pt x="2668374" y="1553592"/>
                </a:cubicBezTo>
                <a:cubicBezTo>
                  <a:pt x="2512524" y="1546505"/>
                  <a:pt x="2175809" y="1538444"/>
                  <a:pt x="2047977" y="1553592"/>
                </a:cubicBezTo>
                <a:cubicBezTo>
                  <a:pt x="1920145" y="1568740"/>
                  <a:pt x="1558602" y="1553466"/>
                  <a:pt x="1427580" y="1553592"/>
                </a:cubicBezTo>
                <a:cubicBezTo>
                  <a:pt x="1296558" y="1553718"/>
                  <a:pt x="1129405" y="1557458"/>
                  <a:pt x="853880" y="1553592"/>
                </a:cubicBezTo>
                <a:cubicBezTo>
                  <a:pt x="578355" y="1549726"/>
                  <a:pt x="251566" y="1523106"/>
                  <a:pt x="0" y="1553592"/>
                </a:cubicBezTo>
                <a:cubicBezTo>
                  <a:pt x="-26476" y="1324562"/>
                  <a:pt x="-15032" y="1227546"/>
                  <a:pt x="0" y="1004656"/>
                </a:cubicBezTo>
                <a:cubicBezTo>
                  <a:pt x="15032" y="781766"/>
                  <a:pt x="8767" y="715094"/>
                  <a:pt x="0" y="471256"/>
                </a:cubicBezTo>
                <a:cubicBezTo>
                  <a:pt x="-8767" y="227418"/>
                  <a:pt x="-16306" y="117353"/>
                  <a:pt x="0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622962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11346-F602-A782-D80C-64265A45839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192784" y="2047558"/>
            <a:ext cx="0" cy="44706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B06424-2970-2EA8-9CC1-EE5F930C509B}"/>
              </a:ext>
            </a:extLst>
          </p:cNvPr>
          <p:cNvSpPr txBox="1"/>
          <p:nvPr/>
        </p:nvSpPr>
        <p:spPr>
          <a:xfrm>
            <a:off x="772357" y="1678226"/>
            <a:ext cx="284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 accuracy above 73%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B1F45-1860-C89F-D689-67B9E3B20EC1}"/>
              </a:ext>
            </a:extLst>
          </p:cNvPr>
          <p:cNvSpPr/>
          <p:nvPr/>
        </p:nvSpPr>
        <p:spPr>
          <a:xfrm>
            <a:off x="1615736" y="2494625"/>
            <a:ext cx="4759911" cy="81674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D6B5C-A734-ABCD-A26D-82EFD938A788}"/>
              </a:ext>
            </a:extLst>
          </p:cNvPr>
          <p:cNvSpPr/>
          <p:nvPr/>
        </p:nvSpPr>
        <p:spPr>
          <a:xfrm>
            <a:off x="1615735" y="3597080"/>
            <a:ext cx="4759911" cy="39619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720D74-9169-9190-9017-0BF707ACF52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375647" y="2047558"/>
            <a:ext cx="346969" cy="85544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384FF2-43E2-A558-692D-AC7FB7445E41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375646" y="1862892"/>
            <a:ext cx="412441" cy="193228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8F8C54-E6BA-0CE0-9B20-0454E8009F6F}"/>
              </a:ext>
            </a:extLst>
          </p:cNvPr>
          <p:cNvSpPr txBox="1"/>
          <p:nvPr/>
        </p:nvSpPr>
        <p:spPr>
          <a:xfrm>
            <a:off x="3995689" y="1531043"/>
            <a:ext cx="802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Not much test accuracy difference between different Gradient Boosting models</a:t>
            </a:r>
            <a:endParaRPr lang="en-S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BF69CE-0145-343C-0F85-F5FAE2B4BE4F}"/>
              </a:ext>
            </a:extLst>
          </p:cNvPr>
          <p:cNvSpPr/>
          <p:nvPr/>
        </p:nvSpPr>
        <p:spPr>
          <a:xfrm>
            <a:off x="1607596" y="5095728"/>
            <a:ext cx="4669655" cy="727788"/>
          </a:xfrm>
          <a:custGeom>
            <a:avLst/>
            <a:gdLst>
              <a:gd name="connsiteX0" fmla="*/ 0 w 4669655"/>
              <a:gd name="connsiteY0" fmla="*/ 0 h 727788"/>
              <a:gd name="connsiteX1" fmla="*/ 667094 w 4669655"/>
              <a:gd name="connsiteY1" fmla="*/ 0 h 727788"/>
              <a:gd name="connsiteX2" fmla="*/ 1240794 w 4669655"/>
              <a:gd name="connsiteY2" fmla="*/ 0 h 727788"/>
              <a:gd name="connsiteX3" fmla="*/ 1861191 w 4669655"/>
              <a:gd name="connsiteY3" fmla="*/ 0 h 727788"/>
              <a:gd name="connsiteX4" fmla="*/ 2388195 w 4669655"/>
              <a:gd name="connsiteY4" fmla="*/ 0 h 727788"/>
              <a:gd name="connsiteX5" fmla="*/ 3101985 w 4669655"/>
              <a:gd name="connsiteY5" fmla="*/ 0 h 727788"/>
              <a:gd name="connsiteX6" fmla="*/ 3722382 w 4669655"/>
              <a:gd name="connsiteY6" fmla="*/ 0 h 727788"/>
              <a:gd name="connsiteX7" fmla="*/ 4669655 w 4669655"/>
              <a:gd name="connsiteY7" fmla="*/ 0 h 727788"/>
              <a:gd name="connsiteX8" fmla="*/ 4669655 w 4669655"/>
              <a:gd name="connsiteY8" fmla="*/ 342060 h 727788"/>
              <a:gd name="connsiteX9" fmla="*/ 4669655 w 4669655"/>
              <a:gd name="connsiteY9" fmla="*/ 727788 h 727788"/>
              <a:gd name="connsiteX10" fmla="*/ 4142651 w 4669655"/>
              <a:gd name="connsiteY10" fmla="*/ 727788 h 727788"/>
              <a:gd name="connsiteX11" fmla="*/ 3475558 w 4669655"/>
              <a:gd name="connsiteY11" fmla="*/ 727788 h 727788"/>
              <a:gd name="connsiteX12" fmla="*/ 2808464 w 4669655"/>
              <a:gd name="connsiteY12" fmla="*/ 727788 h 727788"/>
              <a:gd name="connsiteX13" fmla="*/ 2047977 w 4669655"/>
              <a:gd name="connsiteY13" fmla="*/ 727788 h 727788"/>
              <a:gd name="connsiteX14" fmla="*/ 1427580 w 4669655"/>
              <a:gd name="connsiteY14" fmla="*/ 727788 h 727788"/>
              <a:gd name="connsiteX15" fmla="*/ 807183 w 4669655"/>
              <a:gd name="connsiteY15" fmla="*/ 727788 h 727788"/>
              <a:gd name="connsiteX16" fmla="*/ 0 w 4669655"/>
              <a:gd name="connsiteY16" fmla="*/ 727788 h 727788"/>
              <a:gd name="connsiteX17" fmla="*/ 0 w 4669655"/>
              <a:gd name="connsiteY17" fmla="*/ 378450 h 727788"/>
              <a:gd name="connsiteX18" fmla="*/ 0 w 4669655"/>
              <a:gd name="connsiteY18" fmla="*/ 0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69655" h="727788" extrusionOk="0">
                <a:moveTo>
                  <a:pt x="0" y="0"/>
                </a:moveTo>
                <a:cubicBezTo>
                  <a:pt x="150850" y="-15038"/>
                  <a:pt x="464767" y="-13168"/>
                  <a:pt x="667094" y="0"/>
                </a:cubicBezTo>
                <a:cubicBezTo>
                  <a:pt x="869421" y="13168"/>
                  <a:pt x="1088433" y="6015"/>
                  <a:pt x="1240794" y="0"/>
                </a:cubicBezTo>
                <a:cubicBezTo>
                  <a:pt x="1393155" y="-6015"/>
                  <a:pt x="1734493" y="-18704"/>
                  <a:pt x="1861191" y="0"/>
                </a:cubicBezTo>
                <a:cubicBezTo>
                  <a:pt x="1987889" y="18704"/>
                  <a:pt x="2235121" y="-24742"/>
                  <a:pt x="2388195" y="0"/>
                </a:cubicBezTo>
                <a:cubicBezTo>
                  <a:pt x="2541269" y="24742"/>
                  <a:pt x="2848667" y="-25899"/>
                  <a:pt x="3101985" y="0"/>
                </a:cubicBezTo>
                <a:cubicBezTo>
                  <a:pt x="3355303" y="25899"/>
                  <a:pt x="3507768" y="-2789"/>
                  <a:pt x="3722382" y="0"/>
                </a:cubicBezTo>
                <a:cubicBezTo>
                  <a:pt x="3936996" y="2789"/>
                  <a:pt x="4409108" y="-10349"/>
                  <a:pt x="4669655" y="0"/>
                </a:cubicBezTo>
                <a:cubicBezTo>
                  <a:pt x="4658464" y="154817"/>
                  <a:pt x="4683226" y="220878"/>
                  <a:pt x="4669655" y="342060"/>
                </a:cubicBezTo>
                <a:cubicBezTo>
                  <a:pt x="4656084" y="463242"/>
                  <a:pt x="4685170" y="571717"/>
                  <a:pt x="4669655" y="727788"/>
                </a:cubicBezTo>
                <a:cubicBezTo>
                  <a:pt x="4462203" y="703031"/>
                  <a:pt x="4251787" y="750410"/>
                  <a:pt x="4142651" y="727788"/>
                </a:cubicBezTo>
                <a:cubicBezTo>
                  <a:pt x="4033515" y="705166"/>
                  <a:pt x="3766934" y="702231"/>
                  <a:pt x="3475558" y="727788"/>
                </a:cubicBezTo>
                <a:cubicBezTo>
                  <a:pt x="3184182" y="753345"/>
                  <a:pt x="3106796" y="740911"/>
                  <a:pt x="2808464" y="727788"/>
                </a:cubicBezTo>
                <a:cubicBezTo>
                  <a:pt x="2510132" y="714665"/>
                  <a:pt x="2203827" y="734875"/>
                  <a:pt x="2047977" y="727788"/>
                </a:cubicBezTo>
                <a:cubicBezTo>
                  <a:pt x="1892127" y="720701"/>
                  <a:pt x="1555412" y="712640"/>
                  <a:pt x="1427580" y="727788"/>
                </a:cubicBezTo>
                <a:cubicBezTo>
                  <a:pt x="1299748" y="742936"/>
                  <a:pt x="938205" y="727662"/>
                  <a:pt x="807183" y="727788"/>
                </a:cubicBezTo>
                <a:cubicBezTo>
                  <a:pt x="676161" y="727914"/>
                  <a:pt x="248047" y="726770"/>
                  <a:pt x="0" y="727788"/>
                </a:cubicBezTo>
                <a:cubicBezTo>
                  <a:pt x="-2392" y="633982"/>
                  <a:pt x="11149" y="487398"/>
                  <a:pt x="0" y="378450"/>
                </a:cubicBezTo>
                <a:cubicBezTo>
                  <a:pt x="-11149" y="269502"/>
                  <a:pt x="1604" y="98906"/>
                  <a:pt x="0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622962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E42EA6-F53E-9F8D-56ED-A1376D1B044B}"/>
              </a:ext>
            </a:extLst>
          </p:cNvPr>
          <p:cNvCxnSpPr>
            <a:cxnSpLocks/>
          </p:cNvCxnSpPr>
          <p:nvPr/>
        </p:nvCxnSpPr>
        <p:spPr>
          <a:xfrm>
            <a:off x="2061098" y="5823516"/>
            <a:ext cx="0" cy="64830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DE2528-E1E2-540A-850D-130D402FD387}"/>
              </a:ext>
            </a:extLst>
          </p:cNvPr>
          <p:cNvSpPr txBox="1"/>
          <p:nvPr/>
        </p:nvSpPr>
        <p:spPr>
          <a:xfrm>
            <a:off x="733147" y="6407659"/>
            <a:ext cx="637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Large difference between training and test accuracy: Overfitting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79C89B-B6EB-BE2B-C7E3-C0EC4F939A76}"/>
              </a:ext>
            </a:extLst>
          </p:cNvPr>
          <p:cNvSpPr/>
          <p:nvPr/>
        </p:nvSpPr>
        <p:spPr>
          <a:xfrm>
            <a:off x="6528044" y="3311371"/>
            <a:ext cx="5083947" cy="329023"/>
          </a:xfrm>
          <a:custGeom>
            <a:avLst/>
            <a:gdLst>
              <a:gd name="connsiteX0" fmla="*/ 0 w 5083947"/>
              <a:gd name="connsiteY0" fmla="*/ 0 h 329023"/>
              <a:gd name="connsiteX1" fmla="*/ 686333 w 5083947"/>
              <a:gd name="connsiteY1" fmla="*/ 0 h 329023"/>
              <a:gd name="connsiteX2" fmla="*/ 1169308 w 5083947"/>
              <a:gd name="connsiteY2" fmla="*/ 0 h 329023"/>
              <a:gd name="connsiteX3" fmla="*/ 1703122 w 5083947"/>
              <a:gd name="connsiteY3" fmla="*/ 0 h 329023"/>
              <a:gd name="connsiteX4" fmla="*/ 2186097 w 5083947"/>
              <a:gd name="connsiteY4" fmla="*/ 0 h 329023"/>
              <a:gd name="connsiteX5" fmla="*/ 2923270 w 5083947"/>
              <a:gd name="connsiteY5" fmla="*/ 0 h 329023"/>
              <a:gd name="connsiteX6" fmla="*/ 3406244 w 5083947"/>
              <a:gd name="connsiteY6" fmla="*/ 0 h 329023"/>
              <a:gd name="connsiteX7" fmla="*/ 4041738 w 5083947"/>
              <a:gd name="connsiteY7" fmla="*/ 0 h 329023"/>
              <a:gd name="connsiteX8" fmla="*/ 5083947 w 5083947"/>
              <a:gd name="connsiteY8" fmla="*/ 0 h 329023"/>
              <a:gd name="connsiteX9" fmla="*/ 5083947 w 5083947"/>
              <a:gd name="connsiteY9" fmla="*/ 329023 h 329023"/>
              <a:gd name="connsiteX10" fmla="*/ 4550133 w 5083947"/>
              <a:gd name="connsiteY10" fmla="*/ 329023 h 329023"/>
              <a:gd name="connsiteX11" fmla="*/ 3965479 w 5083947"/>
              <a:gd name="connsiteY11" fmla="*/ 329023 h 329023"/>
              <a:gd name="connsiteX12" fmla="*/ 3380825 w 5083947"/>
              <a:gd name="connsiteY12" fmla="*/ 329023 h 329023"/>
              <a:gd name="connsiteX13" fmla="*/ 2847010 w 5083947"/>
              <a:gd name="connsiteY13" fmla="*/ 329023 h 329023"/>
              <a:gd name="connsiteX14" fmla="*/ 2160677 w 5083947"/>
              <a:gd name="connsiteY14" fmla="*/ 329023 h 329023"/>
              <a:gd name="connsiteX15" fmla="*/ 1474345 w 5083947"/>
              <a:gd name="connsiteY15" fmla="*/ 329023 h 329023"/>
              <a:gd name="connsiteX16" fmla="*/ 737172 w 5083947"/>
              <a:gd name="connsiteY16" fmla="*/ 329023 h 329023"/>
              <a:gd name="connsiteX17" fmla="*/ 0 w 5083947"/>
              <a:gd name="connsiteY17" fmla="*/ 329023 h 329023"/>
              <a:gd name="connsiteX18" fmla="*/ 0 w 5083947"/>
              <a:gd name="connsiteY18" fmla="*/ 0 h 32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83947" h="329023" extrusionOk="0">
                <a:moveTo>
                  <a:pt x="0" y="0"/>
                </a:moveTo>
                <a:cubicBezTo>
                  <a:pt x="257845" y="7141"/>
                  <a:pt x="400574" y="-9043"/>
                  <a:pt x="686333" y="0"/>
                </a:cubicBezTo>
                <a:cubicBezTo>
                  <a:pt x="972092" y="9043"/>
                  <a:pt x="948168" y="151"/>
                  <a:pt x="1169308" y="0"/>
                </a:cubicBezTo>
                <a:cubicBezTo>
                  <a:pt x="1390449" y="-151"/>
                  <a:pt x="1521045" y="-3537"/>
                  <a:pt x="1703122" y="0"/>
                </a:cubicBezTo>
                <a:cubicBezTo>
                  <a:pt x="1885199" y="3537"/>
                  <a:pt x="2073581" y="-5516"/>
                  <a:pt x="2186097" y="0"/>
                </a:cubicBezTo>
                <a:cubicBezTo>
                  <a:pt x="2298613" y="5516"/>
                  <a:pt x="2670712" y="6815"/>
                  <a:pt x="2923270" y="0"/>
                </a:cubicBezTo>
                <a:cubicBezTo>
                  <a:pt x="3175828" y="-6815"/>
                  <a:pt x="3246353" y="6610"/>
                  <a:pt x="3406244" y="0"/>
                </a:cubicBezTo>
                <a:cubicBezTo>
                  <a:pt x="3566135" y="-6610"/>
                  <a:pt x="3899998" y="17590"/>
                  <a:pt x="4041738" y="0"/>
                </a:cubicBezTo>
                <a:cubicBezTo>
                  <a:pt x="4183478" y="-17590"/>
                  <a:pt x="4790766" y="-852"/>
                  <a:pt x="5083947" y="0"/>
                </a:cubicBezTo>
                <a:cubicBezTo>
                  <a:pt x="5094179" y="157046"/>
                  <a:pt x="5083563" y="178463"/>
                  <a:pt x="5083947" y="329023"/>
                </a:cubicBezTo>
                <a:cubicBezTo>
                  <a:pt x="4832997" y="314225"/>
                  <a:pt x="4715324" y="303107"/>
                  <a:pt x="4550133" y="329023"/>
                </a:cubicBezTo>
                <a:cubicBezTo>
                  <a:pt x="4384942" y="354939"/>
                  <a:pt x="4187989" y="301190"/>
                  <a:pt x="3965479" y="329023"/>
                </a:cubicBezTo>
                <a:cubicBezTo>
                  <a:pt x="3742969" y="356856"/>
                  <a:pt x="3672954" y="301182"/>
                  <a:pt x="3380825" y="329023"/>
                </a:cubicBezTo>
                <a:cubicBezTo>
                  <a:pt x="3088696" y="356864"/>
                  <a:pt x="3017851" y="335539"/>
                  <a:pt x="2847010" y="329023"/>
                </a:cubicBezTo>
                <a:cubicBezTo>
                  <a:pt x="2676169" y="322507"/>
                  <a:pt x="2353963" y="335260"/>
                  <a:pt x="2160677" y="329023"/>
                </a:cubicBezTo>
                <a:cubicBezTo>
                  <a:pt x="1967391" y="322786"/>
                  <a:pt x="1804336" y="324036"/>
                  <a:pt x="1474345" y="329023"/>
                </a:cubicBezTo>
                <a:cubicBezTo>
                  <a:pt x="1144354" y="334010"/>
                  <a:pt x="1083339" y="293819"/>
                  <a:pt x="737172" y="329023"/>
                </a:cubicBezTo>
                <a:cubicBezTo>
                  <a:pt x="391005" y="364227"/>
                  <a:pt x="262771" y="356348"/>
                  <a:pt x="0" y="329023"/>
                </a:cubicBezTo>
                <a:cubicBezTo>
                  <a:pt x="13585" y="205322"/>
                  <a:pt x="-13483" y="154536"/>
                  <a:pt x="0" y="0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5217222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C1A490-9467-CA31-20B2-B4A1A68C959C}"/>
              </a:ext>
            </a:extLst>
          </p:cNvPr>
          <p:cNvCxnSpPr>
            <a:cxnSpLocks/>
          </p:cNvCxnSpPr>
          <p:nvPr/>
        </p:nvCxnSpPr>
        <p:spPr>
          <a:xfrm>
            <a:off x="9637449" y="3640394"/>
            <a:ext cx="2961" cy="2831427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EEB4B2A-DF61-80B4-B7BE-3F67D69EF475}"/>
              </a:ext>
            </a:extLst>
          </p:cNvPr>
          <p:cNvSpPr txBox="1"/>
          <p:nvPr/>
        </p:nvSpPr>
        <p:spPr>
          <a:xfrm>
            <a:off x="8710475" y="6407659"/>
            <a:ext cx="284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SVC: Took longest time</a:t>
            </a:r>
            <a:endParaRPr lang="en-S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8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6" grpId="0" animBg="1"/>
      <p:bldP spid="17" grpId="0" animBg="1"/>
      <p:bldP spid="26" grpId="0"/>
      <p:bldP spid="27" grpId="0" animBg="1"/>
      <p:bldP spid="30" grpId="0"/>
      <p:bldP spid="34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D4C70-9909-A0B0-8BB2-CC7CD7CE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5B92E-D094-D6C0-0A68-1195BF1B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480117"/>
            <a:ext cx="11351491" cy="389776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FB02CB-D159-2B1B-B8E6-219B5F216BF3}"/>
              </a:ext>
            </a:extLst>
          </p:cNvPr>
          <p:cNvSpPr/>
          <p:nvPr/>
        </p:nvSpPr>
        <p:spPr>
          <a:xfrm>
            <a:off x="8894618" y="3666836"/>
            <a:ext cx="3038764" cy="757382"/>
          </a:xfrm>
          <a:custGeom>
            <a:avLst/>
            <a:gdLst>
              <a:gd name="connsiteX0" fmla="*/ 0 w 3038764"/>
              <a:gd name="connsiteY0" fmla="*/ 378691 h 757382"/>
              <a:gd name="connsiteX1" fmla="*/ 1519382 w 3038764"/>
              <a:gd name="connsiteY1" fmla="*/ 0 h 757382"/>
              <a:gd name="connsiteX2" fmla="*/ 3038764 w 3038764"/>
              <a:gd name="connsiteY2" fmla="*/ 378691 h 757382"/>
              <a:gd name="connsiteX3" fmla="*/ 1519382 w 3038764"/>
              <a:gd name="connsiteY3" fmla="*/ 757382 h 757382"/>
              <a:gd name="connsiteX4" fmla="*/ 0 w 3038764"/>
              <a:gd name="connsiteY4" fmla="*/ 378691 h 75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764" h="757382" extrusionOk="0">
                <a:moveTo>
                  <a:pt x="0" y="378691"/>
                </a:moveTo>
                <a:cubicBezTo>
                  <a:pt x="11691" y="57712"/>
                  <a:pt x="780516" y="35415"/>
                  <a:pt x="1519382" y="0"/>
                </a:cubicBezTo>
                <a:cubicBezTo>
                  <a:pt x="2337219" y="-9482"/>
                  <a:pt x="3003119" y="149041"/>
                  <a:pt x="3038764" y="378691"/>
                </a:cubicBezTo>
                <a:cubicBezTo>
                  <a:pt x="3142633" y="493108"/>
                  <a:pt x="2453739" y="812775"/>
                  <a:pt x="1519382" y="757382"/>
                </a:cubicBezTo>
                <a:cubicBezTo>
                  <a:pt x="653023" y="749611"/>
                  <a:pt x="-3133" y="616430"/>
                  <a:pt x="0" y="3786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9708065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ACC751-EADE-CF08-D36B-42A592FC300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0414000" y="4424218"/>
            <a:ext cx="620944" cy="1585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BF7772-B50D-B4B6-E286-6392C9E26F78}"/>
              </a:ext>
            </a:extLst>
          </p:cNvPr>
          <p:cNvSpPr txBox="1"/>
          <p:nvPr/>
        </p:nvSpPr>
        <p:spPr>
          <a:xfrm>
            <a:off x="8735626" y="6010183"/>
            <a:ext cx="334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SVC: High computation cost</a:t>
            </a:r>
            <a:endParaRPr lang="en-S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D977D9-AA72-BDE6-3150-71B2DCA94A7B}"/>
              </a:ext>
            </a:extLst>
          </p:cNvPr>
          <p:cNvSpPr/>
          <p:nvPr/>
        </p:nvSpPr>
        <p:spPr>
          <a:xfrm>
            <a:off x="3880214" y="1875026"/>
            <a:ext cx="2627118" cy="757382"/>
          </a:xfrm>
          <a:custGeom>
            <a:avLst/>
            <a:gdLst>
              <a:gd name="connsiteX0" fmla="*/ 0 w 2627118"/>
              <a:gd name="connsiteY0" fmla="*/ 378691 h 757382"/>
              <a:gd name="connsiteX1" fmla="*/ 1313559 w 2627118"/>
              <a:gd name="connsiteY1" fmla="*/ 0 h 757382"/>
              <a:gd name="connsiteX2" fmla="*/ 2627118 w 2627118"/>
              <a:gd name="connsiteY2" fmla="*/ 378691 h 757382"/>
              <a:gd name="connsiteX3" fmla="*/ 1313559 w 2627118"/>
              <a:gd name="connsiteY3" fmla="*/ 757382 h 757382"/>
              <a:gd name="connsiteX4" fmla="*/ 0 w 2627118"/>
              <a:gd name="connsiteY4" fmla="*/ 378691 h 75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118" h="757382" extrusionOk="0">
                <a:moveTo>
                  <a:pt x="0" y="378691"/>
                </a:moveTo>
                <a:cubicBezTo>
                  <a:pt x="1942" y="150974"/>
                  <a:pt x="615824" y="9792"/>
                  <a:pt x="1313559" y="0"/>
                </a:cubicBezTo>
                <a:cubicBezTo>
                  <a:pt x="2017723" y="-9482"/>
                  <a:pt x="2591473" y="149041"/>
                  <a:pt x="2627118" y="378691"/>
                </a:cubicBezTo>
                <a:cubicBezTo>
                  <a:pt x="2714867" y="507809"/>
                  <a:pt x="2061583" y="770508"/>
                  <a:pt x="1313559" y="757382"/>
                </a:cubicBezTo>
                <a:cubicBezTo>
                  <a:pt x="560873" y="749611"/>
                  <a:pt x="-3133" y="616430"/>
                  <a:pt x="0" y="3786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9708065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C6AD-45B8-BB1F-5541-B0463F6EBE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193773" y="1029810"/>
            <a:ext cx="212896" cy="845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36416F-1FF4-6788-D72C-902217B73FC2}"/>
              </a:ext>
            </a:extLst>
          </p:cNvPr>
          <p:cNvSpPr txBox="1"/>
          <p:nvPr/>
        </p:nvSpPr>
        <p:spPr>
          <a:xfrm>
            <a:off x="3946796" y="471313"/>
            <a:ext cx="334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Tree, Random Forest: Overfitting</a:t>
            </a:r>
            <a:endParaRPr lang="en-SG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25C01F-1981-95E5-67B5-4087E80B97F7}"/>
              </a:ext>
            </a:extLst>
          </p:cNvPr>
          <p:cNvGrpSpPr/>
          <p:nvPr/>
        </p:nvGrpSpPr>
        <p:grpSpPr>
          <a:xfrm>
            <a:off x="703040" y="1965282"/>
            <a:ext cx="2024153" cy="2922435"/>
            <a:chOff x="703040" y="1965282"/>
            <a:chExt cx="2024153" cy="292243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C865B8-2C30-CC10-6331-8EFC2DFC04C4}"/>
                </a:ext>
              </a:extLst>
            </p:cNvPr>
            <p:cNvSpPr/>
            <p:nvPr/>
          </p:nvSpPr>
          <p:spPr>
            <a:xfrm>
              <a:off x="729673" y="1965282"/>
              <a:ext cx="1978016" cy="396178"/>
            </a:xfrm>
            <a:custGeom>
              <a:avLst/>
              <a:gdLst>
                <a:gd name="connsiteX0" fmla="*/ 0 w 1978016"/>
                <a:gd name="connsiteY0" fmla="*/ 198089 h 396178"/>
                <a:gd name="connsiteX1" fmla="*/ 989008 w 1978016"/>
                <a:gd name="connsiteY1" fmla="*/ 0 h 396178"/>
                <a:gd name="connsiteX2" fmla="*/ 1978016 w 1978016"/>
                <a:gd name="connsiteY2" fmla="*/ 198089 h 396178"/>
                <a:gd name="connsiteX3" fmla="*/ 989008 w 1978016"/>
                <a:gd name="connsiteY3" fmla="*/ 396178 h 396178"/>
                <a:gd name="connsiteX4" fmla="*/ 0 w 1978016"/>
                <a:gd name="connsiteY4" fmla="*/ 198089 h 39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016" h="396178" extrusionOk="0">
                  <a:moveTo>
                    <a:pt x="0" y="198089"/>
                  </a:moveTo>
                  <a:cubicBezTo>
                    <a:pt x="3254" y="57560"/>
                    <a:pt x="522500" y="28153"/>
                    <a:pt x="989008" y="0"/>
                  </a:cubicBezTo>
                  <a:cubicBezTo>
                    <a:pt x="1532766" y="-1094"/>
                    <a:pt x="1970171" y="84174"/>
                    <a:pt x="1978016" y="198089"/>
                  </a:cubicBezTo>
                  <a:cubicBezTo>
                    <a:pt x="2032074" y="258190"/>
                    <a:pt x="1628275" y="450307"/>
                    <a:pt x="989008" y="396178"/>
                  </a:cubicBezTo>
                  <a:cubicBezTo>
                    <a:pt x="422802" y="390472"/>
                    <a:pt x="-865" y="315384"/>
                    <a:pt x="0" y="198089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F23BB-DCA7-09F3-5D16-6E2F14B62370}"/>
                </a:ext>
              </a:extLst>
            </p:cNvPr>
            <p:cNvSpPr/>
            <p:nvPr/>
          </p:nvSpPr>
          <p:spPr>
            <a:xfrm>
              <a:off x="729673" y="2344568"/>
              <a:ext cx="1978016" cy="396178"/>
            </a:xfrm>
            <a:custGeom>
              <a:avLst/>
              <a:gdLst>
                <a:gd name="connsiteX0" fmla="*/ 0 w 1978016"/>
                <a:gd name="connsiteY0" fmla="*/ 198089 h 396178"/>
                <a:gd name="connsiteX1" fmla="*/ 989008 w 1978016"/>
                <a:gd name="connsiteY1" fmla="*/ 0 h 396178"/>
                <a:gd name="connsiteX2" fmla="*/ 1978016 w 1978016"/>
                <a:gd name="connsiteY2" fmla="*/ 198089 h 396178"/>
                <a:gd name="connsiteX3" fmla="*/ 989008 w 1978016"/>
                <a:gd name="connsiteY3" fmla="*/ 396178 h 396178"/>
                <a:gd name="connsiteX4" fmla="*/ 0 w 1978016"/>
                <a:gd name="connsiteY4" fmla="*/ 198089 h 39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016" h="396178" extrusionOk="0">
                  <a:moveTo>
                    <a:pt x="0" y="198089"/>
                  </a:moveTo>
                  <a:cubicBezTo>
                    <a:pt x="3254" y="57560"/>
                    <a:pt x="522500" y="28153"/>
                    <a:pt x="989008" y="0"/>
                  </a:cubicBezTo>
                  <a:cubicBezTo>
                    <a:pt x="1532766" y="-1094"/>
                    <a:pt x="1970171" y="84174"/>
                    <a:pt x="1978016" y="198089"/>
                  </a:cubicBezTo>
                  <a:cubicBezTo>
                    <a:pt x="2032074" y="258190"/>
                    <a:pt x="1628275" y="450307"/>
                    <a:pt x="989008" y="396178"/>
                  </a:cubicBezTo>
                  <a:cubicBezTo>
                    <a:pt x="422802" y="390472"/>
                    <a:pt x="-865" y="315384"/>
                    <a:pt x="0" y="198089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A69F8B2-66CE-2874-0D1B-75980BE9C7B0}"/>
                </a:ext>
              </a:extLst>
            </p:cNvPr>
            <p:cNvSpPr/>
            <p:nvPr/>
          </p:nvSpPr>
          <p:spPr>
            <a:xfrm>
              <a:off x="703040" y="3230910"/>
              <a:ext cx="1978016" cy="396178"/>
            </a:xfrm>
            <a:custGeom>
              <a:avLst/>
              <a:gdLst>
                <a:gd name="connsiteX0" fmla="*/ 0 w 1978016"/>
                <a:gd name="connsiteY0" fmla="*/ 198089 h 396178"/>
                <a:gd name="connsiteX1" fmla="*/ 989008 w 1978016"/>
                <a:gd name="connsiteY1" fmla="*/ 0 h 396178"/>
                <a:gd name="connsiteX2" fmla="*/ 1978016 w 1978016"/>
                <a:gd name="connsiteY2" fmla="*/ 198089 h 396178"/>
                <a:gd name="connsiteX3" fmla="*/ 989008 w 1978016"/>
                <a:gd name="connsiteY3" fmla="*/ 396178 h 396178"/>
                <a:gd name="connsiteX4" fmla="*/ 0 w 1978016"/>
                <a:gd name="connsiteY4" fmla="*/ 198089 h 39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016" h="396178" extrusionOk="0">
                  <a:moveTo>
                    <a:pt x="0" y="198089"/>
                  </a:moveTo>
                  <a:cubicBezTo>
                    <a:pt x="3254" y="57560"/>
                    <a:pt x="522500" y="28153"/>
                    <a:pt x="989008" y="0"/>
                  </a:cubicBezTo>
                  <a:cubicBezTo>
                    <a:pt x="1532766" y="-1094"/>
                    <a:pt x="1970171" y="84174"/>
                    <a:pt x="1978016" y="198089"/>
                  </a:cubicBezTo>
                  <a:cubicBezTo>
                    <a:pt x="2032074" y="258190"/>
                    <a:pt x="1628275" y="450307"/>
                    <a:pt x="989008" y="396178"/>
                  </a:cubicBezTo>
                  <a:cubicBezTo>
                    <a:pt x="422802" y="390472"/>
                    <a:pt x="-865" y="315384"/>
                    <a:pt x="0" y="198089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979D04-1959-7CC9-1A68-23BF5DCEC150}"/>
                </a:ext>
              </a:extLst>
            </p:cNvPr>
            <p:cNvSpPr/>
            <p:nvPr/>
          </p:nvSpPr>
          <p:spPr>
            <a:xfrm>
              <a:off x="703040" y="4491539"/>
              <a:ext cx="1978016" cy="396178"/>
            </a:xfrm>
            <a:custGeom>
              <a:avLst/>
              <a:gdLst>
                <a:gd name="connsiteX0" fmla="*/ 0 w 1978016"/>
                <a:gd name="connsiteY0" fmla="*/ 198089 h 396178"/>
                <a:gd name="connsiteX1" fmla="*/ 989008 w 1978016"/>
                <a:gd name="connsiteY1" fmla="*/ 0 h 396178"/>
                <a:gd name="connsiteX2" fmla="*/ 1978016 w 1978016"/>
                <a:gd name="connsiteY2" fmla="*/ 198089 h 396178"/>
                <a:gd name="connsiteX3" fmla="*/ 989008 w 1978016"/>
                <a:gd name="connsiteY3" fmla="*/ 396178 h 396178"/>
                <a:gd name="connsiteX4" fmla="*/ 0 w 1978016"/>
                <a:gd name="connsiteY4" fmla="*/ 198089 h 39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016" h="396178" extrusionOk="0">
                  <a:moveTo>
                    <a:pt x="0" y="198089"/>
                  </a:moveTo>
                  <a:cubicBezTo>
                    <a:pt x="3254" y="57560"/>
                    <a:pt x="522500" y="28153"/>
                    <a:pt x="989008" y="0"/>
                  </a:cubicBezTo>
                  <a:cubicBezTo>
                    <a:pt x="1532766" y="-1094"/>
                    <a:pt x="1970171" y="84174"/>
                    <a:pt x="1978016" y="198089"/>
                  </a:cubicBezTo>
                  <a:cubicBezTo>
                    <a:pt x="2032074" y="258190"/>
                    <a:pt x="1628275" y="450307"/>
                    <a:pt x="989008" y="396178"/>
                  </a:cubicBezTo>
                  <a:cubicBezTo>
                    <a:pt x="422802" y="390472"/>
                    <a:pt x="-865" y="315384"/>
                    <a:pt x="0" y="198089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DDBB99-6D08-E863-9D1C-070B43AD21A7}"/>
                </a:ext>
              </a:extLst>
            </p:cNvPr>
            <p:cNvSpPr/>
            <p:nvPr/>
          </p:nvSpPr>
          <p:spPr>
            <a:xfrm>
              <a:off x="749177" y="2653535"/>
              <a:ext cx="1978016" cy="396178"/>
            </a:xfrm>
            <a:custGeom>
              <a:avLst/>
              <a:gdLst>
                <a:gd name="connsiteX0" fmla="*/ 0 w 1978016"/>
                <a:gd name="connsiteY0" fmla="*/ 198089 h 396178"/>
                <a:gd name="connsiteX1" fmla="*/ 989008 w 1978016"/>
                <a:gd name="connsiteY1" fmla="*/ 0 h 396178"/>
                <a:gd name="connsiteX2" fmla="*/ 1978016 w 1978016"/>
                <a:gd name="connsiteY2" fmla="*/ 198089 h 396178"/>
                <a:gd name="connsiteX3" fmla="*/ 989008 w 1978016"/>
                <a:gd name="connsiteY3" fmla="*/ 396178 h 396178"/>
                <a:gd name="connsiteX4" fmla="*/ 0 w 1978016"/>
                <a:gd name="connsiteY4" fmla="*/ 198089 h 39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016" h="396178" extrusionOk="0">
                  <a:moveTo>
                    <a:pt x="0" y="198089"/>
                  </a:moveTo>
                  <a:cubicBezTo>
                    <a:pt x="3254" y="57560"/>
                    <a:pt x="522500" y="28153"/>
                    <a:pt x="989008" y="0"/>
                  </a:cubicBezTo>
                  <a:cubicBezTo>
                    <a:pt x="1532766" y="-1094"/>
                    <a:pt x="1970171" y="84174"/>
                    <a:pt x="1978016" y="198089"/>
                  </a:cubicBezTo>
                  <a:cubicBezTo>
                    <a:pt x="2032074" y="258190"/>
                    <a:pt x="1628275" y="450307"/>
                    <a:pt x="989008" y="396178"/>
                  </a:cubicBezTo>
                  <a:cubicBezTo>
                    <a:pt x="422802" y="390472"/>
                    <a:pt x="-865" y="315384"/>
                    <a:pt x="0" y="198089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8817E1E7-71EE-821A-72D5-150FD2F18E3D}"/>
              </a:ext>
            </a:extLst>
          </p:cNvPr>
          <p:cNvSpPr/>
          <p:nvPr/>
        </p:nvSpPr>
        <p:spPr>
          <a:xfrm>
            <a:off x="4359430" y="4524103"/>
            <a:ext cx="1537317" cy="331050"/>
          </a:xfrm>
          <a:custGeom>
            <a:avLst/>
            <a:gdLst>
              <a:gd name="connsiteX0" fmla="*/ 0 w 1537317"/>
              <a:gd name="connsiteY0" fmla="*/ 165525 h 331050"/>
              <a:gd name="connsiteX1" fmla="*/ 768659 w 1537317"/>
              <a:gd name="connsiteY1" fmla="*/ 0 h 331050"/>
              <a:gd name="connsiteX2" fmla="*/ 1537318 w 1537317"/>
              <a:gd name="connsiteY2" fmla="*/ 165525 h 331050"/>
              <a:gd name="connsiteX3" fmla="*/ 768659 w 1537317"/>
              <a:gd name="connsiteY3" fmla="*/ 331050 h 331050"/>
              <a:gd name="connsiteX4" fmla="*/ 0 w 1537317"/>
              <a:gd name="connsiteY4" fmla="*/ 165525 h 33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317" h="331050" extrusionOk="0">
                <a:moveTo>
                  <a:pt x="0" y="165525"/>
                </a:moveTo>
                <a:cubicBezTo>
                  <a:pt x="8914" y="-11158"/>
                  <a:pt x="366133" y="7768"/>
                  <a:pt x="768659" y="0"/>
                </a:cubicBezTo>
                <a:cubicBezTo>
                  <a:pt x="1174926" y="-8127"/>
                  <a:pt x="1522596" y="65639"/>
                  <a:pt x="1537318" y="165525"/>
                </a:cubicBezTo>
                <a:cubicBezTo>
                  <a:pt x="1545458" y="249518"/>
                  <a:pt x="1231386" y="353276"/>
                  <a:pt x="768659" y="331050"/>
                </a:cubicBezTo>
                <a:cubicBezTo>
                  <a:pt x="330712" y="327218"/>
                  <a:pt x="-727" y="263575"/>
                  <a:pt x="0" y="16552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9708065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130A42-4FCE-1AFF-F0FF-5141B439041C}"/>
              </a:ext>
            </a:extLst>
          </p:cNvPr>
          <p:cNvCxnSpPr>
            <a:cxnSpLocks/>
          </p:cNvCxnSpPr>
          <p:nvPr/>
        </p:nvCxnSpPr>
        <p:spPr>
          <a:xfrm>
            <a:off x="5193773" y="4826763"/>
            <a:ext cx="425792" cy="1183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73582C-2857-A986-2D3D-540EC620D03D}"/>
              </a:ext>
            </a:extLst>
          </p:cNvPr>
          <p:cNvSpPr txBox="1"/>
          <p:nvPr/>
        </p:nvSpPr>
        <p:spPr>
          <a:xfrm>
            <a:off x="4608172" y="6007535"/>
            <a:ext cx="334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Boosting: Highest test accuracy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7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5" grpId="0"/>
      <p:bldP spid="32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1546-4382-3300-EE7E-0DB772BA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4207-53A0-F72B-2F2B-E59CEE7D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8242917" cy="124671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– Hyperparameters Optimization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2559CE-F8CE-0AFD-7A1A-FB29189FD033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7796630" y="2844464"/>
            <a:chExt cx="1246710" cy="124671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94DFCD3E-0782-E576-4288-A3A8FA98BBFE}"/>
                </a:ext>
              </a:extLst>
            </p:cNvPr>
            <p:cNvSpPr/>
            <p:nvPr/>
          </p:nvSpPr>
          <p:spPr>
            <a:xfrm>
              <a:off x="7796630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11" name="Graphic 10" descr="Head with gears with solid fill">
              <a:extLst>
                <a:ext uri="{FF2B5EF4-FFF2-40B4-BE49-F238E27FC236}">
                  <a16:creationId xmlns:a16="http://schemas.microsoft.com/office/drawing/2014/main" id="{8AB8B955-8AE6-8940-1291-C4494C44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52687" y="3012331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916E63-EDFB-A3D8-2443-752571ED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121747"/>
            <a:ext cx="9925050" cy="2295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888DED-8039-B2F1-E87D-EA29DDFA0E9A}"/>
              </a:ext>
            </a:extLst>
          </p:cNvPr>
          <p:cNvSpPr/>
          <p:nvPr/>
        </p:nvSpPr>
        <p:spPr>
          <a:xfrm>
            <a:off x="1847741" y="4269509"/>
            <a:ext cx="9300550" cy="293255"/>
          </a:xfrm>
          <a:custGeom>
            <a:avLst/>
            <a:gdLst>
              <a:gd name="connsiteX0" fmla="*/ 0 w 9300550"/>
              <a:gd name="connsiteY0" fmla="*/ 0 h 293255"/>
              <a:gd name="connsiteX1" fmla="*/ 664325 w 9300550"/>
              <a:gd name="connsiteY1" fmla="*/ 0 h 293255"/>
              <a:gd name="connsiteX2" fmla="*/ 1142639 w 9300550"/>
              <a:gd name="connsiteY2" fmla="*/ 0 h 293255"/>
              <a:gd name="connsiteX3" fmla="*/ 1713959 w 9300550"/>
              <a:gd name="connsiteY3" fmla="*/ 0 h 293255"/>
              <a:gd name="connsiteX4" fmla="*/ 2099267 w 9300550"/>
              <a:gd name="connsiteY4" fmla="*/ 0 h 293255"/>
              <a:gd name="connsiteX5" fmla="*/ 2856597 w 9300550"/>
              <a:gd name="connsiteY5" fmla="*/ 0 h 293255"/>
              <a:gd name="connsiteX6" fmla="*/ 3427917 w 9300550"/>
              <a:gd name="connsiteY6" fmla="*/ 0 h 293255"/>
              <a:gd name="connsiteX7" fmla="*/ 4092242 w 9300550"/>
              <a:gd name="connsiteY7" fmla="*/ 0 h 293255"/>
              <a:gd name="connsiteX8" fmla="*/ 4477550 w 9300550"/>
              <a:gd name="connsiteY8" fmla="*/ 0 h 293255"/>
              <a:gd name="connsiteX9" fmla="*/ 5234881 w 9300550"/>
              <a:gd name="connsiteY9" fmla="*/ 0 h 293255"/>
              <a:gd name="connsiteX10" fmla="*/ 5620190 w 9300550"/>
              <a:gd name="connsiteY10" fmla="*/ 0 h 293255"/>
              <a:gd name="connsiteX11" fmla="*/ 6191509 w 9300550"/>
              <a:gd name="connsiteY11" fmla="*/ 0 h 293255"/>
              <a:gd name="connsiteX12" fmla="*/ 6669823 w 9300550"/>
              <a:gd name="connsiteY12" fmla="*/ 0 h 293255"/>
              <a:gd name="connsiteX13" fmla="*/ 7427153 w 9300550"/>
              <a:gd name="connsiteY13" fmla="*/ 0 h 293255"/>
              <a:gd name="connsiteX14" fmla="*/ 8184484 w 9300550"/>
              <a:gd name="connsiteY14" fmla="*/ 0 h 293255"/>
              <a:gd name="connsiteX15" fmla="*/ 9300550 w 9300550"/>
              <a:gd name="connsiteY15" fmla="*/ 0 h 293255"/>
              <a:gd name="connsiteX16" fmla="*/ 9300550 w 9300550"/>
              <a:gd name="connsiteY16" fmla="*/ 293255 h 293255"/>
              <a:gd name="connsiteX17" fmla="*/ 8729231 w 9300550"/>
              <a:gd name="connsiteY17" fmla="*/ 293255 h 293255"/>
              <a:gd name="connsiteX18" fmla="*/ 7878895 w 9300550"/>
              <a:gd name="connsiteY18" fmla="*/ 293255 h 293255"/>
              <a:gd name="connsiteX19" fmla="*/ 7214570 w 9300550"/>
              <a:gd name="connsiteY19" fmla="*/ 293255 h 293255"/>
              <a:gd name="connsiteX20" fmla="*/ 6829261 w 9300550"/>
              <a:gd name="connsiteY20" fmla="*/ 293255 h 293255"/>
              <a:gd name="connsiteX21" fmla="*/ 6257942 w 9300550"/>
              <a:gd name="connsiteY21" fmla="*/ 293255 h 293255"/>
              <a:gd name="connsiteX22" fmla="*/ 5779628 w 9300550"/>
              <a:gd name="connsiteY22" fmla="*/ 293255 h 293255"/>
              <a:gd name="connsiteX23" fmla="*/ 5301314 w 9300550"/>
              <a:gd name="connsiteY23" fmla="*/ 293255 h 293255"/>
              <a:gd name="connsiteX24" fmla="*/ 4636989 w 9300550"/>
              <a:gd name="connsiteY24" fmla="*/ 293255 h 293255"/>
              <a:gd name="connsiteX25" fmla="*/ 3786653 w 9300550"/>
              <a:gd name="connsiteY25" fmla="*/ 293255 h 293255"/>
              <a:gd name="connsiteX26" fmla="*/ 3401344 w 9300550"/>
              <a:gd name="connsiteY26" fmla="*/ 293255 h 293255"/>
              <a:gd name="connsiteX27" fmla="*/ 2830025 w 9300550"/>
              <a:gd name="connsiteY27" fmla="*/ 293255 h 293255"/>
              <a:gd name="connsiteX28" fmla="*/ 2072694 w 9300550"/>
              <a:gd name="connsiteY28" fmla="*/ 293255 h 293255"/>
              <a:gd name="connsiteX29" fmla="*/ 1687386 w 9300550"/>
              <a:gd name="connsiteY29" fmla="*/ 293255 h 293255"/>
              <a:gd name="connsiteX30" fmla="*/ 930055 w 9300550"/>
              <a:gd name="connsiteY30" fmla="*/ 293255 h 293255"/>
              <a:gd name="connsiteX31" fmla="*/ 0 w 9300550"/>
              <a:gd name="connsiteY31" fmla="*/ 293255 h 293255"/>
              <a:gd name="connsiteX32" fmla="*/ 0 w 9300550"/>
              <a:gd name="connsiteY32" fmla="*/ 0 h 29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300550" h="293255" extrusionOk="0">
                <a:moveTo>
                  <a:pt x="0" y="0"/>
                </a:moveTo>
                <a:cubicBezTo>
                  <a:pt x="138187" y="-12404"/>
                  <a:pt x="339559" y="30231"/>
                  <a:pt x="664325" y="0"/>
                </a:cubicBezTo>
                <a:cubicBezTo>
                  <a:pt x="989092" y="-30231"/>
                  <a:pt x="918522" y="-19572"/>
                  <a:pt x="1142639" y="0"/>
                </a:cubicBezTo>
                <a:cubicBezTo>
                  <a:pt x="1366756" y="19572"/>
                  <a:pt x="1449705" y="26044"/>
                  <a:pt x="1713959" y="0"/>
                </a:cubicBezTo>
                <a:cubicBezTo>
                  <a:pt x="1978213" y="-26044"/>
                  <a:pt x="2019331" y="8634"/>
                  <a:pt x="2099267" y="0"/>
                </a:cubicBezTo>
                <a:cubicBezTo>
                  <a:pt x="2179203" y="-8634"/>
                  <a:pt x="2514625" y="26392"/>
                  <a:pt x="2856597" y="0"/>
                </a:cubicBezTo>
                <a:cubicBezTo>
                  <a:pt x="3198569" y="-26392"/>
                  <a:pt x="3155508" y="-16327"/>
                  <a:pt x="3427917" y="0"/>
                </a:cubicBezTo>
                <a:cubicBezTo>
                  <a:pt x="3700326" y="16327"/>
                  <a:pt x="3944935" y="-25724"/>
                  <a:pt x="4092242" y="0"/>
                </a:cubicBezTo>
                <a:cubicBezTo>
                  <a:pt x="4239550" y="25724"/>
                  <a:pt x="4294451" y="-10354"/>
                  <a:pt x="4477550" y="0"/>
                </a:cubicBezTo>
                <a:cubicBezTo>
                  <a:pt x="4660649" y="10354"/>
                  <a:pt x="5049087" y="10342"/>
                  <a:pt x="5234881" y="0"/>
                </a:cubicBezTo>
                <a:cubicBezTo>
                  <a:pt x="5420675" y="-10342"/>
                  <a:pt x="5538273" y="4987"/>
                  <a:pt x="5620190" y="0"/>
                </a:cubicBezTo>
                <a:cubicBezTo>
                  <a:pt x="5702107" y="-4987"/>
                  <a:pt x="5906266" y="7799"/>
                  <a:pt x="6191509" y="0"/>
                </a:cubicBezTo>
                <a:cubicBezTo>
                  <a:pt x="6476752" y="-7799"/>
                  <a:pt x="6461559" y="17656"/>
                  <a:pt x="6669823" y="0"/>
                </a:cubicBezTo>
                <a:cubicBezTo>
                  <a:pt x="6878087" y="-17656"/>
                  <a:pt x="7122463" y="-23882"/>
                  <a:pt x="7427153" y="0"/>
                </a:cubicBezTo>
                <a:cubicBezTo>
                  <a:pt x="7731843" y="23882"/>
                  <a:pt x="7954503" y="-4458"/>
                  <a:pt x="8184484" y="0"/>
                </a:cubicBezTo>
                <a:cubicBezTo>
                  <a:pt x="8414465" y="4458"/>
                  <a:pt x="8973683" y="27750"/>
                  <a:pt x="9300550" y="0"/>
                </a:cubicBezTo>
                <a:cubicBezTo>
                  <a:pt x="9308651" y="145292"/>
                  <a:pt x="9308065" y="163735"/>
                  <a:pt x="9300550" y="293255"/>
                </a:cubicBezTo>
                <a:cubicBezTo>
                  <a:pt x="9184147" y="298851"/>
                  <a:pt x="8928217" y="274020"/>
                  <a:pt x="8729231" y="293255"/>
                </a:cubicBezTo>
                <a:cubicBezTo>
                  <a:pt x="8530245" y="312490"/>
                  <a:pt x="8280538" y="255055"/>
                  <a:pt x="7878895" y="293255"/>
                </a:cubicBezTo>
                <a:cubicBezTo>
                  <a:pt x="7477252" y="331455"/>
                  <a:pt x="7503169" y="266619"/>
                  <a:pt x="7214570" y="293255"/>
                </a:cubicBezTo>
                <a:cubicBezTo>
                  <a:pt x="6925972" y="319891"/>
                  <a:pt x="7007891" y="288551"/>
                  <a:pt x="6829261" y="293255"/>
                </a:cubicBezTo>
                <a:cubicBezTo>
                  <a:pt x="6650631" y="297959"/>
                  <a:pt x="6543552" y="316523"/>
                  <a:pt x="6257942" y="293255"/>
                </a:cubicBezTo>
                <a:cubicBezTo>
                  <a:pt x="5972332" y="269987"/>
                  <a:pt x="6014178" y="311809"/>
                  <a:pt x="5779628" y="293255"/>
                </a:cubicBezTo>
                <a:cubicBezTo>
                  <a:pt x="5545078" y="274701"/>
                  <a:pt x="5442252" y="297214"/>
                  <a:pt x="5301314" y="293255"/>
                </a:cubicBezTo>
                <a:cubicBezTo>
                  <a:pt x="5160376" y="289296"/>
                  <a:pt x="4925200" y="323134"/>
                  <a:pt x="4636989" y="293255"/>
                </a:cubicBezTo>
                <a:cubicBezTo>
                  <a:pt x="4348779" y="263376"/>
                  <a:pt x="4174007" y="302216"/>
                  <a:pt x="3786653" y="293255"/>
                </a:cubicBezTo>
                <a:cubicBezTo>
                  <a:pt x="3399299" y="284294"/>
                  <a:pt x="3546784" y="310565"/>
                  <a:pt x="3401344" y="293255"/>
                </a:cubicBezTo>
                <a:cubicBezTo>
                  <a:pt x="3255904" y="275945"/>
                  <a:pt x="3072302" y="294485"/>
                  <a:pt x="2830025" y="293255"/>
                </a:cubicBezTo>
                <a:cubicBezTo>
                  <a:pt x="2587748" y="292025"/>
                  <a:pt x="2309907" y="273545"/>
                  <a:pt x="2072694" y="293255"/>
                </a:cubicBezTo>
                <a:cubicBezTo>
                  <a:pt x="1835481" y="312965"/>
                  <a:pt x="1867240" y="276707"/>
                  <a:pt x="1687386" y="293255"/>
                </a:cubicBezTo>
                <a:cubicBezTo>
                  <a:pt x="1507532" y="309803"/>
                  <a:pt x="1134002" y="288072"/>
                  <a:pt x="930055" y="293255"/>
                </a:cubicBezTo>
                <a:cubicBezTo>
                  <a:pt x="726108" y="298438"/>
                  <a:pt x="323294" y="293556"/>
                  <a:pt x="0" y="293255"/>
                </a:cubicBezTo>
                <a:cubicBezTo>
                  <a:pt x="13452" y="206845"/>
                  <a:pt x="-10337" y="75632"/>
                  <a:pt x="0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622962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BCFA90-7060-6CF7-6DA8-65309F7323E5}"/>
              </a:ext>
            </a:extLst>
          </p:cNvPr>
          <p:cNvCxnSpPr>
            <a:cxnSpLocks/>
          </p:cNvCxnSpPr>
          <p:nvPr/>
        </p:nvCxnSpPr>
        <p:spPr>
          <a:xfrm>
            <a:off x="10420008" y="4562764"/>
            <a:ext cx="0" cy="11822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82B00A-3524-41B7-DCDE-B43C841EDBEA}"/>
              </a:ext>
            </a:extLst>
          </p:cNvPr>
          <p:cNvSpPr txBox="1"/>
          <p:nvPr/>
        </p:nvSpPr>
        <p:spPr>
          <a:xfrm>
            <a:off x="6607474" y="5745018"/>
            <a:ext cx="53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Tree: Largest improvement after optimization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D1F5DA-A5EA-3138-72D1-1122B296A177}"/>
              </a:ext>
            </a:extLst>
          </p:cNvPr>
          <p:cNvSpPr/>
          <p:nvPr/>
        </p:nvSpPr>
        <p:spPr>
          <a:xfrm>
            <a:off x="1646585" y="3519055"/>
            <a:ext cx="5252979" cy="683490"/>
          </a:xfrm>
          <a:custGeom>
            <a:avLst/>
            <a:gdLst>
              <a:gd name="connsiteX0" fmla="*/ 0 w 5252979"/>
              <a:gd name="connsiteY0" fmla="*/ 0 h 683490"/>
              <a:gd name="connsiteX1" fmla="*/ 656622 w 5252979"/>
              <a:gd name="connsiteY1" fmla="*/ 0 h 683490"/>
              <a:gd name="connsiteX2" fmla="*/ 1208185 w 5252979"/>
              <a:gd name="connsiteY2" fmla="*/ 0 h 683490"/>
              <a:gd name="connsiteX3" fmla="*/ 1812278 w 5252979"/>
              <a:gd name="connsiteY3" fmla="*/ 0 h 683490"/>
              <a:gd name="connsiteX4" fmla="*/ 2311311 w 5252979"/>
              <a:gd name="connsiteY4" fmla="*/ 0 h 683490"/>
              <a:gd name="connsiteX5" fmla="*/ 3020463 w 5252979"/>
              <a:gd name="connsiteY5" fmla="*/ 0 h 683490"/>
              <a:gd name="connsiteX6" fmla="*/ 3624556 w 5252979"/>
              <a:gd name="connsiteY6" fmla="*/ 0 h 683490"/>
              <a:gd name="connsiteX7" fmla="*/ 4281178 w 5252979"/>
              <a:gd name="connsiteY7" fmla="*/ 0 h 683490"/>
              <a:gd name="connsiteX8" fmla="*/ 5252979 w 5252979"/>
              <a:gd name="connsiteY8" fmla="*/ 0 h 683490"/>
              <a:gd name="connsiteX9" fmla="*/ 5252979 w 5252979"/>
              <a:gd name="connsiteY9" fmla="*/ 683490 h 683490"/>
              <a:gd name="connsiteX10" fmla="*/ 4753946 w 5252979"/>
              <a:gd name="connsiteY10" fmla="*/ 683490 h 683490"/>
              <a:gd name="connsiteX11" fmla="*/ 4097324 w 5252979"/>
              <a:gd name="connsiteY11" fmla="*/ 683490 h 683490"/>
              <a:gd name="connsiteX12" fmla="*/ 3440701 w 5252979"/>
              <a:gd name="connsiteY12" fmla="*/ 683490 h 683490"/>
              <a:gd name="connsiteX13" fmla="*/ 2679019 w 5252979"/>
              <a:gd name="connsiteY13" fmla="*/ 683490 h 683490"/>
              <a:gd name="connsiteX14" fmla="*/ 2074927 w 5252979"/>
              <a:gd name="connsiteY14" fmla="*/ 683490 h 683490"/>
              <a:gd name="connsiteX15" fmla="*/ 1470834 w 5252979"/>
              <a:gd name="connsiteY15" fmla="*/ 683490 h 683490"/>
              <a:gd name="connsiteX16" fmla="*/ 919271 w 5252979"/>
              <a:gd name="connsiteY16" fmla="*/ 683490 h 683490"/>
              <a:gd name="connsiteX17" fmla="*/ 0 w 5252979"/>
              <a:gd name="connsiteY17" fmla="*/ 683490 h 683490"/>
              <a:gd name="connsiteX18" fmla="*/ 0 w 5252979"/>
              <a:gd name="connsiteY18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2979" h="683490" extrusionOk="0">
                <a:moveTo>
                  <a:pt x="0" y="0"/>
                </a:moveTo>
                <a:cubicBezTo>
                  <a:pt x="309012" y="27490"/>
                  <a:pt x="515783" y="29157"/>
                  <a:pt x="656622" y="0"/>
                </a:cubicBezTo>
                <a:cubicBezTo>
                  <a:pt x="797461" y="-29157"/>
                  <a:pt x="999617" y="-15594"/>
                  <a:pt x="1208185" y="0"/>
                </a:cubicBezTo>
                <a:cubicBezTo>
                  <a:pt x="1416753" y="15594"/>
                  <a:pt x="1525419" y="19712"/>
                  <a:pt x="1812278" y="0"/>
                </a:cubicBezTo>
                <a:cubicBezTo>
                  <a:pt x="2099137" y="-19712"/>
                  <a:pt x="2125832" y="-24493"/>
                  <a:pt x="2311311" y="0"/>
                </a:cubicBezTo>
                <a:cubicBezTo>
                  <a:pt x="2496790" y="24493"/>
                  <a:pt x="2718761" y="-22229"/>
                  <a:pt x="3020463" y="0"/>
                </a:cubicBezTo>
                <a:cubicBezTo>
                  <a:pt x="3322165" y="22229"/>
                  <a:pt x="3480893" y="-11841"/>
                  <a:pt x="3624556" y="0"/>
                </a:cubicBezTo>
                <a:cubicBezTo>
                  <a:pt x="3768219" y="11841"/>
                  <a:pt x="4114821" y="26725"/>
                  <a:pt x="4281178" y="0"/>
                </a:cubicBezTo>
                <a:cubicBezTo>
                  <a:pt x="4447535" y="-26725"/>
                  <a:pt x="4989621" y="34407"/>
                  <a:pt x="5252979" y="0"/>
                </a:cubicBezTo>
                <a:cubicBezTo>
                  <a:pt x="5276481" y="234324"/>
                  <a:pt x="5241026" y="427237"/>
                  <a:pt x="5252979" y="683490"/>
                </a:cubicBezTo>
                <a:cubicBezTo>
                  <a:pt x="5088408" y="679051"/>
                  <a:pt x="4893918" y="688636"/>
                  <a:pt x="4753946" y="683490"/>
                </a:cubicBezTo>
                <a:cubicBezTo>
                  <a:pt x="4613974" y="678344"/>
                  <a:pt x="4392342" y="713142"/>
                  <a:pt x="4097324" y="683490"/>
                </a:cubicBezTo>
                <a:cubicBezTo>
                  <a:pt x="3802306" y="653838"/>
                  <a:pt x="3698099" y="662706"/>
                  <a:pt x="3440701" y="683490"/>
                </a:cubicBezTo>
                <a:cubicBezTo>
                  <a:pt x="3183303" y="704274"/>
                  <a:pt x="2891656" y="691207"/>
                  <a:pt x="2679019" y="683490"/>
                </a:cubicBezTo>
                <a:cubicBezTo>
                  <a:pt x="2466382" y="675773"/>
                  <a:pt x="2215432" y="695526"/>
                  <a:pt x="2074927" y="683490"/>
                </a:cubicBezTo>
                <a:cubicBezTo>
                  <a:pt x="1934422" y="671454"/>
                  <a:pt x="1596527" y="696271"/>
                  <a:pt x="1470834" y="683490"/>
                </a:cubicBezTo>
                <a:cubicBezTo>
                  <a:pt x="1345141" y="670709"/>
                  <a:pt x="1055662" y="661462"/>
                  <a:pt x="919271" y="683490"/>
                </a:cubicBezTo>
                <a:cubicBezTo>
                  <a:pt x="782880" y="705518"/>
                  <a:pt x="299037" y="702532"/>
                  <a:pt x="0" y="683490"/>
                </a:cubicBezTo>
                <a:cubicBezTo>
                  <a:pt x="9939" y="435999"/>
                  <a:pt x="-28106" y="332506"/>
                  <a:pt x="0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622962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2ACD10-F4D5-5D8D-E663-CDC037AE2F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273075" y="2978667"/>
            <a:ext cx="0" cy="5403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AB33F7-D54E-0411-EEA4-48BF6CFF0E8B}"/>
              </a:ext>
            </a:extLst>
          </p:cNvPr>
          <p:cNvSpPr txBox="1"/>
          <p:nvPr/>
        </p:nvSpPr>
        <p:spPr>
          <a:xfrm>
            <a:off x="1663112" y="2609335"/>
            <a:ext cx="58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Gradient Boosting, Random Forest: High computation cost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38A78A-AD99-97DB-A4AD-3552BD7E447B}"/>
              </a:ext>
            </a:extLst>
          </p:cNvPr>
          <p:cNvSpPr/>
          <p:nvPr/>
        </p:nvSpPr>
        <p:spPr>
          <a:xfrm>
            <a:off x="6899564" y="3045041"/>
            <a:ext cx="2106178" cy="2450595"/>
          </a:xfrm>
          <a:custGeom>
            <a:avLst/>
            <a:gdLst>
              <a:gd name="connsiteX0" fmla="*/ 0 w 2106178"/>
              <a:gd name="connsiteY0" fmla="*/ 0 h 2450595"/>
              <a:gd name="connsiteX1" fmla="*/ 463359 w 2106178"/>
              <a:gd name="connsiteY1" fmla="*/ 0 h 2450595"/>
              <a:gd name="connsiteX2" fmla="*/ 1010965 w 2106178"/>
              <a:gd name="connsiteY2" fmla="*/ 0 h 2450595"/>
              <a:gd name="connsiteX3" fmla="*/ 1537510 w 2106178"/>
              <a:gd name="connsiteY3" fmla="*/ 0 h 2450595"/>
              <a:gd name="connsiteX4" fmla="*/ 2106178 w 2106178"/>
              <a:gd name="connsiteY4" fmla="*/ 0 h 2450595"/>
              <a:gd name="connsiteX5" fmla="*/ 2106178 w 2106178"/>
              <a:gd name="connsiteY5" fmla="*/ 661661 h 2450595"/>
              <a:gd name="connsiteX6" fmla="*/ 2106178 w 2106178"/>
              <a:gd name="connsiteY6" fmla="*/ 1274309 h 2450595"/>
              <a:gd name="connsiteX7" fmla="*/ 2106178 w 2106178"/>
              <a:gd name="connsiteY7" fmla="*/ 1813440 h 2450595"/>
              <a:gd name="connsiteX8" fmla="*/ 2106178 w 2106178"/>
              <a:gd name="connsiteY8" fmla="*/ 2450595 h 2450595"/>
              <a:gd name="connsiteX9" fmla="*/ 1537510 w 2106178"/>
              <a:gd name="connsiteY9" fmla="*/ 2450595 h 2450595"/>
              <a:gd name="connsiteX10" fmla="*/ 989904 w 2106178"/>
              <a:gd name="connsiteY10" fmla="*/ 2450595 h 2450595"/>
              <a:gd name="connsiteX11" fmla="*/ 505483 w 2106178"/>
              <a:gd name="connsiteY11" fmla="*/ 2450595 h 2450595"/>
              <a:gd name="connsiteX12" fmla="*/ 0 w 2106178"/>
              <a:gd name="connsiteY12" fmla="*/ 2450595 h 2450595"/>
              <a:gd name="connsiteX13" fmla="*/ 0 w 2106178"/>
              <a:gd name="connsiteY13" fmla="*/ 1788934 h 2450595"/>
              <a:gd name="connsiteX14" fmla="*/ 0 w 2106178"/>
              <a:gd name="connsiteY14" fmla="*/ 1127274 h 2450595"/>
              <a:gd name="connsiteX15" fmla="*/ 0 w 2106178"/>
              <a:gd name="connsiteY15" fmla="*/ 0 h 245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06178" h="2450595" extrusionOk="0">
                <a:moveTo>
                  <a:pt x="0" y="0"/>
                </a:moveTo>
                <a:cubicBezTo>
                  <a:pt x="133834" y="20578"/>
                  <a:pt x="365738" y="22161"/>
                  <a:pt x="463359" y="0"/>
                </a:cubicBezTo>
                <a:cubicBezTo>
                  <a:pt x="560980" y="-22161"/>
                  <a:pt x="755591" y="-14638"/>
                  <a:pt x="1010965" y="0"/>
                </a:cubicBezTo>
                <a:cubicBezTo>
                  <a:pt x="1266339" y="14638"/>
                  <a:pt x="1389416" y="13157"/>
                  <a:pt x="1537510" y="0"/>
                </a:cubicBezTo>
                <a:cubicBezTo>
                  <a:pt x="1685604" y="-13157"/>
                  <a:pt x="1893351" y="-5508"/>
                  <a:pt x="2106178" y="0"/>
                </a:cubicBezTo>
                <a:cubicBezTo>
                  <a:pt x="2135207" y="269930"/>
                  <a:pt x="2078605" y="507227"/>
                  <a:pt x="2106178" y="661661"/>
                </a:cubicBezTo>
                <a:cubicBezTo>
                  <a:pt x="2133751" y="816095"/>
                  <a:pt x="2126878" y="993058"/>
                  <a:pt x="2106178" y="1274309"/>
                </a:cubicBezTo>
                <a:cubicBezTo>
                  <a:pt x="2085478" y="1555560"/>
                  <a:pt x="2088191" y="1585137"/>
                  <a:pt x="2106178" y="1813440"/>
                </a:cubicBezTo>
                <a:cubicBezTo>
                  <a:pt x="2124165" y="2041743"/>
                  <a:pt x="2085054" y="2224058"/>
                  <a:pt x="2106178" y="2450595"/>
                </a:cubicBezTo>
                <a:cubicBezTo>
                  <a:pt x="1938664" y="2466575"/>
                  <a:pt x="1770493" y="2451921"/>
                  <a:pt x="1537510" y="2450595"/>
                </a:cubicBezTo>
                <a:cubicBezTo>
                  <a:pt x="1304527" y="2449269"/>
                  <a:pt x="1159449" y="2440220"/>
                  <a:pt x="989904" y="2450595"/>
                </a:cubicBezTo>
                <a:cubicBezTo>
                  <a:pt x="820359" y="2460970"/>
                  <a:pt x="736079" y="2433367"/>
                  <a:pt x="505483" y="2450595"/>
                </a:cubicBezTo>
                <a:cubicBezTo>
                  <a:pt x="274887" y="2467823"/>
                  <a:pt x="201984" y="2441196"/>
                  <a:pt x="0" y="2450595"/>
                </a:cubicBezTo>
                <a:cubicBezTo>
                  <a:pt x="-27571" y="2250563"/>
                  <a:pt x="-21369" y="2118086"/>
                  <a:pt x="0" y="1788934"/>
                </a:cubicBezTo>
                <a:cubicBezTo>
                  <a:pt x="21369" y="1459782"/>
                  <a:pt x="8922" y="1289536"/>
                  <a:pt x="0" y="1127274"/>
                </a:cubicBezTo>
                <a:cubicBezTo>
                  <a:pt x="-8922" y="965012"/>
                  <a:pt x="20608" y="324718"/>
                  <a:pt x="0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0720341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DC9388-5F57-C727-9BE1-8A4CB51AA12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952653" y="2609335"/>
            <a:ext cx="347967" cy="4357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9DD8CFA-7250-5652-642B-1D4929783698}"/>
              </a:ext>
            </a:extLst>
          </p:cNvPr>
          <p:cNvSpPr txBox="1"/>
          <p:nvPr/>
        </p:nvSpPr>
        <p:spPr>
          <a:xfrm>
            <a:off x="6263225" y="2240003"/>
            <a:ext cx="5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Test accuracy after hyperparameters optimization</a:t>
            </a:r>
            <a:endParaRPr lang="en-S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 animBg="1"/>
      <p:bldP spid="22" grpId="0"/>
      <p:bldP spid="25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EE868-AE36-6C92-AED0-D98B9A2F4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E329-FC00-E9ED-EB82-D0A45E54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8242917" cy="124671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– Hyperparameters Optimization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1520A-044C-E88E-BB0F-456CB2228D6F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7796630" y="2844464"/>
            <a:chExt cx="1246710" cy="124671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A127A40D-46B9-4EE8-6CC9-E0BDC3874FF9}"/>
                </a:ext>
              </a:extLst>
            </p:cNvPr>
            <p:cNvSpPr/>
            <p:nvPr/>
          </p:nvSpPr>
          <p:spPr>
            <a:xfrm>
              <a:off x="7796630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11" name="Graphic 10" descr="Head with gears with solid fill">
              <a:extLst>
                <a:ext uri="{FF2B5EF4-FFF2-40B4-BE49-F238E27FC236}">
                  <a16:creationId xmlns:a16="http://schemas.microsoft.com/office/drawing/2014/main" id="{64175E48-22C2-20D2-A678-9A3A2A23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52687" y="3012331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E5BA96-8D59-346B-041C-66D9AE41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2" y="2290598"/>
            <a:ext cx="11951855" cy="37072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F8EA24-F22B-892B-194C-6A97580F6365}"/>
              </a:ext>
            </a:extLst>
          </p:cNvPr>
          <p:cNvSpPr/>
          <p:nvPr/>
        </p:nvSpPr>
        <p:spPr>
          <a:xfrm>
            <a:off x="5181600" y="1932509"/>
            <a:ext cx="914400" cy="3877164"/>
          </a:xfrm>
          <a:custGeom>
            <a:avLst/>
            <a:gdLst>
              <a:gd name="connsiteX0" fmla="*/ 0 w 914400"/>
              <a:gd name="connsiteY0" fmla="*/ 1938582 h 3877164"/>
              <a:gd name="connsiteX1" fmla="*/ 457200 w 914400"/>
              <a:gd name="connsiteY1" fmla="*/ 0 h 3877164"/>
              <a:gd name="connsiteX2" fmla="*/ 914400 w 914400"/>
              <a:gd name="connsiteY2" fmla="*/ 1938582 h 3877164"/>
              <a:gd name="connsiteX3" fmla="*/ 457200 w 914400"/>
              <a:gd name="connsiteY3" fmla="*/ 3877164 h 3877164"/>
              <a:gd name="connsiteX4" fmla="*/ 0 w 914400"/>
              <a:gd name="connsiteY4" fmla="*/ 1938582 h 387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3877164" extrusionOk="0">
                <a:moveTo>
                  <a:pt x="0" y="1938582"/>
                </a:moveTo>
                <a:cubicBezTo>
                  <a:pt x="17895" y="855992"/>
                  <a:pt x="183947" y="27496"/>
                  <a:pt x="457200" y="0"/>
                </a:cubicBezTo>
                <a:cubicBezTo>
                  <a:pt x="733932" y="-178022"/>
                  <a:pt x="947916" y="960732"/>
                  <a:pt x="914400" y="1938582"/>
                </a:cubicBezTo>
                <a:cubicBezTo>
                  <a:pt x="918225" y="3046226"/>
                  <a:pt x="691105" y="3817969"/>
                  <a:pt x="457200" y="3877164"/>
                </a:cubicBezTo>
                <a:cubicBezTo>
                  <a:pt x="175621" y="3963611"/>
                  <a:pt x="25806" y="3002120"/>
                  <a:pt x="0" y="193858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452663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5F240F-DB92-81FF-7C77-46CB084FC651}"/>
              </a:ext>
            </a:extLst>
          </p:cNvPr>
          <p:cNvCxnSpPr>
            <a:cxnSpLocks/>
          </p:cNvCxnSpPr>
          <p:nvPr/>
        </p:nvCxnSpPr>
        <p:spPr>
          <a:xfrm>
            <a:off x="5638800" y="5809673"/>
            <a:ext cx="0" cy="358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BC531A-3EDD-C871-47CC-6E36D7C2603B}"/>
              </a:ext>
            </a:extLst>
          </p:cNvPr>
          <p:cNvSpPr txBox="1"/>
          <p:nvPr/>
        </p:nvSpPr>
        <p:spPr>
          <a:xfrm>
            <a:off x="3480048" y="6137625"/>
            <a:ext cx="662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Insignificant difference (less than 1%) of optimized test accuracy between the five models</a:t>
            </a:r>
            <a:endParaRPr lang="en-SG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F1C2CB-EEF5-5E93-19D5-A58F3850C726}"/>
              </a:ext>
            </a:extLst>
          </p:cNvPr>
          <p:cNvSpPr/>
          <p:nvPr/>
        </p:nvSpPr>
        <p:spPr>
          <a:xfrm>
            <a:off x="6365289" y="3523092"/>
            <a:ext cx="2050741" cy="853600"/>
          </a:xfrm>
          <a:custGeom>
            <a:avLst/>
            <a:gdLst>
              <a:gd name="connsiteX0" fmla="*/ 0 w 2050741"/>
              <a:gd name="connsiteY0" fmla="*/ 426800 h 853600"/>
              <a:gd name="connsiteX1" fmla="*/ 1025371 w 2050741"/>
              <a:gd name="connsiteY1" fmla="*/ 0 h 853600"/>
              <a:gd name="connsiteX2" fmla="*/ 2050742 w 2050741"/>
              <a:gd name="connsiteY2" fmla="*/ 426800 h 853600"/>
              <a:gd name="connsiteX3" fmla="*/ 1025371 w 2050741"/>
              <a:gd name="connsiteY3" fmla="*/ 853600 h 853600"/>
              <a:gd name="connsiteX4" fmla="*/ 0 w 2050741"/>
              <a:gd name="connsiteY4" fmla="*/ 426800 h 85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0741" h="853600" extrusionOk="0">
                <a:moveTo>
                  <a:pt x="0" y="426800"/>
                </a:moveTo>
                <a:cubicBezTo>
                  <a:pt x="55505" y="154049"/>
                  <a:pt x="387522" y="94820"/>
                  <a:pt x="1025371" y="0"/>
                </a:cubicBezTo>
                <a:cubicBezTo>
                  <a:pt x="1594366" y="-19825"/>
                  <a:pt x="2058454" y="212438"/>
                  <a:pt x="2050742" y="426800"/>
                </a:cubicBezTo>
                <a:cubicBezTo>
                  <a:pt x="2062484" y="776071"/>
                  <a:pt x="1573193" y="794801"/>
                  <a:pt x="1025371" y="853600"/>
                </a:cubicBezTo>
                <a:cubicBezTo>
                  <a:pt x="445210" y="894821"/>
                  <a:pt x="44759" y="650182"/>
                  <a:pt x="0" y="4268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452663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8D137B-2BCE-C064-41E2-7B1263E9B792}"/>
              </a:ext>
            </a:extLst>
          </p:cNvPr>
          <p:cNvCxnSpPr>
            <a:cxnSpLocks/>
          </p:cNvCxnSpPr>
          <p:nvPr/>
        </p:nvCxnSpPr>
        <p:spPr>
          <a:xfrm>
            <a:off x="8305060" y="4154750"/>
            <a:ext cx="750163" cy="180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9ACDF5-631F-37C7-AFF4-8F45558EF3F4}"/>
              </a:ext>
            </a:extLst>
          </p:cNvPr>
          <p:cNvSpPr txBox="1"/>
          <p:nvPr/>
        </p:nvSpPr>
        <p:spPr>
          <a:xfrm>
            <a:off x="9055963" y="4142526"/>
            <a:ext cx="259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Lowest computation cost</a:t>
            </a:r>
            <a:endParaRPr lang="en-SG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619424-3704-1283-5473-9C7FCFB4AE23}"/>
              </a:ext>
            </a:extLst>
          </p:cNvPr>
          <p:cNvCxnSpPr>
            <a:cxnSpLocks/>
          </p:cNvCxnSpPr>
          <p:nvPr/>
        </p:nvCxnSpPr>
        <p:spPr>
          <a:xfrm>
            <a:off x="6506650" y="4103686"/>
            <a:ext cx="1455938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3A45B4A-E702-2863-181A-841670BE0C41}"/>
              </a:ext>
            </a:extLst>
          </p:cNvPr>
          <p:cNvSpPr txBox="1"/>
          <p:nvPr/>
        </p:nvSpPr>
        <p:spPr>
          <a:xfrm>
            <a:off x="6365289" y="4511858"/>
            <a:ext cx="387954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Choose Simplest Model!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3391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9" grpId="0" animBg="1"/>
      <p:bldP spid="2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Content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3E8A66-1E30-1D63-87EE-055BEDFE0621}"/>
              </a:ext>
            </a:extLst>
          </p:cNvPr>
          <p:cNvSpPr/>
          <p:nvPr/>
        </p:nvSpPr>
        <p:spPr>
          <a:xfrm>
            <a:off x="8929013" y="4515165"/>
            <a:ext cx="2043787" cy="720000"/>
          </a:xfrm>
          <a:custGeom>
            <a:avLst/>
            <a:gdLst>
              <a:gd name="connsiteX0" fmla="*/ 0 w 2043787"/>
              <a:gd name="connsiteY0" fmla="*/ 0 h 720000"/>
              <a:gd name="connsiteX1" fmla="*/ 2043787 w 2043787"/>
              <a:gd name="connsiteY1" fmla="*/ 0 h 720000"/>
              <a:gd name="connsiteX2" fmla="*/ 2043787 w 2043787"/>
              <a:gd name="connsiteY2" fmla="*/ 720000 h 720000"/>
              <a:gd name="connsiteX3" fmla="*/ 0 w 2043787"/>
              <a:gd name="connsiteY3" fmla="*/ 720000 h 720000"/>
              <a:gd name="connsiteX4" fmla="*/ 0 w 2043787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787" h="720000">
                <a:moveTo>
                  <a:pt x="0" y="0"/>
                </a:moveTo>
                <a:lnTo>
                  <a:pt x="2043787" y="0"/>
                </a:lnTo>
                <a:lnTo>
                  <a:pt x="2043787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SG" sz="2500" kern="12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5A9A04-AE1D-CB17-A8B4-89A1DFA25D86}"/>
              </a:ext>
            </a:extLst>
          </p:cNvPr>
          <p:cNvGrpSpPr/>
          <p:nvPr/>
        </p:nvGrpSpPr>
        <p:grpSpPr>
          <a:xfrm>
            <a:off x="1219200" y="2844464"/>
            <a:ext cx="10313999" cy="2271133"/>
            <a:chOff x="1101306" y="2863514"/>
            <a:chExt cx="10313999" cy="2271133"/>
          </a:xfrm>
        </p:grpSpPr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DB42336D-8F69-26C5-3F8C-E2CD501ED3C0}"/>
                </a:ext>
              </a:extLst>
            </p:cNvPr>
            <p:cNvSpPr/>
            <p:nvPr/>
          </p:nvSpPr>
          <p:spPr>
            <a:xfrm>
              <a:off x="5611185" y="286351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/>
            </a:p>
          </p:txBody>
        </p:sp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D88EDA-0BDF-74D9-9EBE-9DE254150C35}"/>
                </a:ext>
              </a:extLst>
            </p:cNvPr>
            <p:cNvSpPr/>
            <p:nvPr/>
          </p:nvSpPr>
          <p:spPr>
            <a:xfrm>
              <a:off x="1499845" y="2863515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67680-15E5-4866-A522-75331E59FEAD}"/>
                </a:ext>
              </a:extLst>
            </p:cNvPr>
            <p:cNvSpPr/>
            <p:nvPr/>
          </p:nvSpPr>
          <p:spPr>
            <a:xfrm>
              <a:off x="1101306" y="4395282"/>
              <a:ext cx="2043787" cy="720000"/>
            </a:xfrm>
            <a:custGeom>
              <a:avLst/>
              <a:gdLst>
                <a:gd name="connsiteX0" fmla="*/ 0 w 2043787"/>
                <a:gd name="connsiteY0" fmla="*/ 0 h 720000"/>
                <a:gd name="connsiteX1" fmla="*/ 2043787 w 2043787"/>
                <a:gd name="connsiteY1" fmla="*/ 0 h 720000"/>
                <a:gd name="connsiteX2" fmla="*/ 2043787 w 2043787"/>
                <a:gd name="connsiteY2" fmla="*/ 720000 h 720000"/>
                <a:gd name="connsiteX3" fmla="*/ 0 w 2043787"/>
                <a:gd name="connsiteY3" fmla="*/ 720000 h 720000"/>
                <a:gd name="connsiteX4" fmla="*/ 0 w 2043787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787" h="720000">
                  <a:moveTo>
                    <a:pt x="0" y="0"/>
                  </a:moveTo>
                  <a:lnTo>
                    <a:pt x="2043787" y="0"/>
                  </a:lnTo>
                  <a:lnTo>
                    <a:pt x="2043787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Business Understanding</a:t>
              </a:r>
            </a:p>
          </p:txBody>
        </p:sp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AE3F0C30-93F4-4F65-1D72-29FDF596B120}"/>
                </a:ext>
              </a:extLst>
            </p:cNvPr>
            <p:cNvSpPr/>
            <p:nvPr/>
          </p:nvSpPr>
          <p:spPr>
            <a:xfrm>
              <a:off x="3543634" y="288013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sp>
          <p:nvSpPr>
            <p:cNvPr id="9" name="Rectangle 8" descr="Presentation with bar chart">
              <a:extLst>
                <a:ext uri="{FF2B5EF4-FFF2-40B4-BE49-F238E27FC236}">
                  <a16:creationId xmlns:a16="http://schemas.microsoft.com/office/drawing/2014/main" id="{6D865DF5-C65D-09EC-737A-309F6961A15D}"/>
                </a:ext>
              </a:extLst>
            </p:cNvPr>
            <p:cNvSpPr/>
            <p:nvPr/>
          </p:nvSpPr>
          <p:spPr>
            <a:xfrm>
              <a:off x="3809323" y="3150834"/>
              <a:ext cx="715325" cy="71532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DCBA5-86EB-E53B-7D40-E7F77F516924}"/>
                </a:ext>
              </a:extLst>
            </p:cNvPr>
            <p:cNvSpPr/>
            <p:nvPr/>
          </p:nvSpPr>
          <p:spPr>
            <a:xfrm>
              <a:off x="3145093" y="4395597"/>
              <a:ext cx="2043787" cy="720000"/>
            </a:xfrm>
            <a:custGeom>
              <a:avLst/>
              <a:gdLst>
                <a:gd name="connsiteX0" fmla="*/ 0 w 2043787"/>
                <a:gd name="connsiteY0" fmla="*/ 0 h 720000"/>
                <a:gd name="connsiteX1" fmla="*/ 2043787 w 2043787"/>
                <a:gd name="connsiteY1" fmla="*/ 0 h 720000"/>
                <a:gd name="connsiteX2" fmla="*/ 2043787 w 2043787"/>
                <a:gd name="connsiteY2" fmla="*/ 720000 h 720000"/>
                <a:gd name="connsiteX3" fmla="*/ 0 w 2043787"/>
                <a:gd name="connsiteY3" fmla="*/ 720000 h 720000"/>
                <a:gd name="connsiteX4" fmla="*/ 0 w 2043787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787" h="720000">
                  <a:moveTo>
                    <a:pt x="0" y="0"/>
                  </a:moveTo>
                  <a:lnTo>
                    <a:pt x="2043787" y="0"/>
                  </a:lnTo>
                  <a:lnTo>
                    <a:pt x="2043787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Data understanding</a:t>
              </a:r>
            </a:p>
          </p:txBody>
        </p:sp>
        <p:sp>
          <p:nvSpPr>
            <p:cNvPr id="12" name="Rectangle 11" descr="Lightbulb">
              <a:extLst>
                <a:ext uri="{FF2B5EF4-FFF2-40B4-BE49-F238E27FC236}">
                  <a16:creationId xmlns:a16="http://schemas.microsoft.com/office/drawing/2014/main" id="{13803F0A-CD3B-BFCF-7631-1B0763438CE3}"/>
                </a:ext>
              </a:extLst>
            </p:cNvPr>
            <p:cNvSpPr/>
            <p:nvPr/>
          </p:nvSpPr>
          <p:spPr>
            <a:xfrm>
              <a:off x="1765536" y="3139955"/>
              <a:ext cx="715325" cy="71532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1068BA-8157-B023-4457-7F1AD90E52E0}"/>
                </a:ext>
              </a:extLst>
            </p:cNvPr>
            <p:cNvSpPr/>
            <p:nvPr/>
          </p:nvSpPr>
          <p:spPr>
            <a:xfrm>
              <a:off x="5212646" y="4414647"/>
              <a:ext cx="2043787" cy="720000"/>
            </a:xfrm>
            <a:custGeom>
              <a:avLst/>
              <a:gdLst>
                <a:gd name="connsiteX0" fmla="*/ 0 w 2043787"/>
                <a:gd name="connsiteY0" fmla="*/ 0 h 720000"/>
                <a:gd name="connsiteX1" fmla="*/ 2043787 w 2043787"/>
                <a:gd name="connsiteY1" fmla="*/ 0 h 720000"/>
                <a:gd name="connsiteX2" fmla="*/ 2043787 w 2043787"/>
                <a:gd name="connsiteY2" fmla="*/ 720000 h 720000"/>
                <a:gd name="connsiteX3" fmla="*/ 0 w 2043787"/>
                <a:gd name="connsiteY3" fmla="*/ 720000 h 720000"/>
                <a:gd name="connsiteX4" fmla="*/ 0 w 2043787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787" h="720000">
                  <a:moveTo>
                    <a:pt x="0" y="0"/>
                  </a:moveTo>
                  <a:lnTo>
                    <a:pt x="2043787" y="0"/>
                  </a:lnTo>
                  <a:lnTo>
                    <a:pt x="2043787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Data Preparation</a:t>
              </a:r>
            </a:p>
          </p:txBody>
        </p:sp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F9382774-85A0-DB99-79F4-F68BC8C97E35}"/>
                </a:ext>
              </a:extLst>
            </p:cNvPr>
            <p:cNvSpPr/>
            <p:nvPr/>
          </p:nvSpPr>
          <p:spPr>
            <a:xfrm>
              <a:off x="7678736" y="286351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18" name="Graphic 17" descr="Single gear outline">
              <a:extLst>
                <a:ext uri="{FF2B5EF4-FFF2-40B4-BE49-F238E27FC236}">
                  <a16:creationId xmlns:a16="http://schemas.microsoft.com/office/drawing/2014/main" id="{573B249A-628F-FEB6-F975-2893DB78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339" y="3046289"/>
              <a:ext cx="914400" cy="914400"/>
            </a:xfrm>
            <a:prstGeom prst="rect">
              <a:avLst/>
            </a:prstGeom>
          </p:spPr>
        </p:pic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E54C2355-DEF0-C127-C4D7-53FF49A8D4F4}"/>
                </a:ext>
              </a:extLst>
            </p:cNvPr>
            <p:cNvSpPr/>
            <p:nvPr/>
          </p:nvSpPr>
          <p:spPr>
            <a:xfrm>
              <a:off x="9726090" y="2871386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21" name="Graphic 20" descr="Head with gears with solid fill">
              <a:extLst>
                <a:ext uri="{FF2B5EF4-FFF2-40B4-BE49-F238E27FC236}">
                  <a16:creationId xmlns:a16="http://schemas.microsoft.com/office/drawing/2014/main" id="{D5904912-1796-8ED4-61D1-9F941250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4793" y="303138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Clipboard Mixed with solid fill">
              <a:extLst>
                <a:ext uri="{FF2B5EF4-FFF2-40B4-BE49-F238E27FC236}">
                  <a16:creationId xmlns:a16="http://schemas.microsoft.com/office/drawing/2014/main" id="{94C4851F-D7A8-486F-3705-06BA279E4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2245" y="3031381"/>
              <a:ext cx="914400" cy="914400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F96465-E420-22CD-F7F8-B4E21F0C22BD}"/>
                </a:ext>
              </a:extLst>
            </p:cNvPr>
            <p:cNvSpPr/>
            <p:nvPr/>
          </p:nvSpPr>
          <p:spPr>
            <a:xfrm>
              <a:off x="7280199" y="4405006"/>
              <a:ext cx="2043787" cy="720000"/>
            </a:xfrm>
            <a:custGeom>
              <a:avLst/>
              <a:gdLst>
                <a:gd name="connsiteX0" fmla="*/ 0 w 2043787"/>
                <a:gd name="connsiteY0" fmla="*/ 0 h 720000"/>
                <a:gd name="connsiteX1" fmla="*/ 2043787 w 2043787"/>
                <a:gd name="connsiteY1" fmla="*/ 0 h 720000"/>
                <a:gd name="connsiteX2" fmla="*/ 2043787 w 2043787"/>
                <a:gd name="connsiteY2" fmla="*/ 720000 h 720000"/>
                <a:gd name="connsiteX3" fmla="*/ 0 w 2043787"/>
                <a:gd name="connsiteY3" fmla="*/ 720000 h 720000"/>
                <a:gd name="connsiteX4" fmla="*/ 0 w 2043787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787" h="720000">
                  <a:moveTo>
                    <a:pt x="0" y="0"/>
                  </a:moveTo>
                  <a:lnTo>
                    <a:pt x="2043787" y="0"/>
                  </a:lnTo>
                  <a:lnTo>
                    <a:pt x="2043787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Modeling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57B147-2438-E04D-CCF6-99097776A51B}"/>
                </a:ext>
              </a:extLst>
            </p:cNvPr>
            <p:cNvSpPr/>
            <p:nvPr/>
          </p:nvSpPr>
          <p:spPr>
            <a:xfrm>
              <a:off x="9371518" y="4405006"/>
              <a:ext cx="2043787" cy="720000"/>
            </a:xfrm>
            <a:custGeom>
              <a:avLst/>
              <a:gdLst>
                <a:gd name="connsiteX0" fmla="*/ 0 w 2043787"/>
                <a:gd name="connsiteY0" fmla="*/ 0 h 720000"/>
                <a:gd name="connsiteX1" fmla="*/ 2043787 w 2043787"/>
                <a:gd name="connsiteY1" fmla="*/ 0 h 720000"/>
                <a:gd name="connsiteX2" fmla="*/ 2043787 w 2043787"/>
                <a:gd name="connsiteY2" fmla="*/ 720000 h 720000"/>
                <a:gd name="connsiteX3" fmla="*/ 0 w 2043787"/>
                <a:gd name="connsiteY3" fmla="*/ 720000 h 720000"/>
                <a:gd name="connsiteX4" fmla="*/ 0 w 2043787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787" h="720000">
                  <a:moveTo>
                    <a:pt x="0" y="0"/>
                  </a:moveTo>
                  <a:lnTo>
                    <a:pt x="2043787" y="0"/>
                  </a:lnTo>
                  <a:lnTo>
                    <a:pt x="2043787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FINAL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3FB6-CF7E-9BF9-6D52-76A95D24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411550"/>
            <a:ext cx="3855720" cy="1432134"/>
          </a:xfrm>
        </p:spPr>
        <p:txBody>
          <a:bodyPr>
            <a:normAutofit/>
          </a:bodyPr>
          <a:lstStyle/>
          <a:p>
            <a:r>
              <a:rPr lang="en-US" sz="2800" dirty="0"/>
              <a:t>Final selected model:</a:t>
            </a:r>
            <a:r>
              <a:rPr lang="en-US" dirty="0"/>
              <a:t> Decision Tree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7096-4F48-96FB-9B28-18305F1DE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668" y="2855967"/>
            <a:ext cx="4705202" cy="37829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Optimized hyperparameters:                  </a:t>
            </a:r>
            <a:r>
              <a:rPr lang="en-US" dirty="0" err="1">
                <a:solidFill>
                  <a:schemeClr val="bg1"/>
                </a:solidFill>
              </a:rPr>
              <a:t>max_depth</a:t>
            </a:r>
            <a:r>
              <a:rPr lang="en-US" dirty="0">
                <a:solidFill>
                  <a:schemeClr val="bg1"/>
                </a:solidFill>
              </a:rPr>
              <a:t>: 5,  </a:t>
            </a:r>
            <a:r>
              <a:rPr lang="en-US" dirty="0" err="1">
                <a:solidFill>
                  <a:schemeClr val="bg1"/>
                </a:solidFill>
              </a:rPr>
              <a:t>max_leaf_nodes</a:t>
            </a:r>
            <a:r>
              <a:rPr lang="en-US" dirty="0">
                <a:solidFill>
                  <a:schemeClr val="bg1"/>
                </a:solidFill>
              </a:rPr>
              <a:t>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Test accuracy: 72.9% using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 of the cases predicted with Heart Disease, 76% are actually diagnosed with Heart Disease. Out of the cases predicted with no Heart Disease, 71% are actually diagnosed with no Heart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all cases with Heart Disease, 67% are predicted correctly. From all cases with no Heart Disease, 79% are predicted correctly.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94C293-DBEA-A7A5-9069-9168326506ED}"/>
              </a:ext>
            </a:extLst>
          </p:cNvPr>
          <p:cNvSpPr txBox="1">
            <a:spLocks/>
          </p:cNvSpPr>
          <p:nvPr/>
        </p:nvSpPr>
        <p:spPr>
          <a:xfrm>
            <a:off x="350668" y="421884"/>
            <a:ext cx="2747639" cy="8411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Final Evaluation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44B1C1-06E7-7602-205D-A1B27CB09619}"/>
              </a:ext>
            </a:extLst>
          </p:cNvPr>
          <p:cNvGrpSpPr/>
          <p:nvPr/>
        </p:nvGrpSpPr>
        <p:grpSpPr>
          <a:xfrm>
            <a:off x="3809160" y="56895"/>
            <a:ext cx="1246710" cy="1246710"/>
            <a:chOff x="9843984" y="2852336"/>
            <a:chExt cx="1246710" cy="1246710"/>
          </a:xfrm>
        </p:grpSpPr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F2E63512-7F3D-6C8B-B475-B4169CE7C032}"/>
                </a:ext>
              </a:extLst>
            </p:cNvPr>
            <p:cNvSpPr/>
            <p:nvPr/>
          </p:nvSpPr>
          <p:spPr>
            <a:xfrm>
              <a:off x="9843984" y="2852336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8" name="Graphic 7" descr="Clipboard Mixed with solid fill">
              <a:extLst>
                <a:ext uri="{FF2B5EF4-FFF2-40B4-BE49-F238E27FC236}">
                  <a16:creationId xmlns:a16="http://schemas.microsoft.com/office/drawing/2014/main" id="{7D2D046A-8DA3-91E9-743E-FD86099F4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10139" y="3012331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3D954C7-1E51-DB32-524C-70F065AE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7217"/>
            <a:ext cx="5652655" cy="390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B35B52-B982-C268-AEAD-107B1CAD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332" y="0"/>
            <a:ext cx="356235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4FA4F6-0657-6B9B-C5E5-05C4BB62E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314" y="4924459"/>
            <a:ext cx="47720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7688-6EC2-0962-49D2-19017521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8683-8949-1348-5627-520A6189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7745767" cy="841159"/>
          </a:xfrm>
        </p:spPr>
        <p:txBody>
          <a:bodyPr>
            <a:normAutofit/>
          </a:bodyPr>
          <a:lstStyle/>
          <a:p>
            <a:r>
              <a:rPr lang="en-US" dirty="0"/>
              <a:t>Final Evaluation</a:t>
            </a:r>
            <a:endParaRPr lang="en-S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98519B-F4E7-2ABC-0529-1DDDBD1C9EA4}"/>
              </a:ext>
            </a:extLst>
          </p:cNvPr>
          <p:cNvGrpSpPr/>
          <p:nvPr/>
        </p:nvGrpSpPr>
        <p:grpSpPr>
          <a:xfrm>
            <a:off x="9726090" y="353491"/>
            <a:ext cx="1246710" cy="1246710"/>
            <a:chOff x="9843984" y="2852336"/>
            <a:chExt cx="1246710" cy="124671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4A084304-FDCC-E0CF-E6D6-8AF928190EAF}"/>
                </a:ext>
              </a:extLst>
            </p:cNvPr>
            <p:cNvSpPr/>
            <p:nvPr/>
          </p:nvSpPr>
          <p:spPr>
            <a:xfrm>
              <a:off x="9843984" y="2852336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4" name="Graphic 3" descr="Clipboard Mixed with solid fill">
              <a:extLst>
                <a:ext uri="{FF2B5EF4-FFF2-40B4-BE49-F238E27FC236}">
                  <a16:creationId xmlns:a16="http://schemas.microsoft.com/office/drawing/2014/main" id="{A9AA2E13-DC1F-2CE3-5C83-E800412C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10139" y="3012331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7EFC713-C80B-81FB-6279-4BB26499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45" y="1526958"/>
            <a:ext cx="8433420" cy="522031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6AE59E-2B84-6C8E-3A3A-CBC393B77228}"/>
              </a:ext>
            </a:extLst>
          </p:cNvPr>
          <p:cNvSpPr/>
          <p:nvPr/>
        </p:nvSpPr>
        <p:spPr>
          <a:xfrm>
            <a:off x="3373515" y="3429000"/>
            <a:ext cx="8332431" cy="1684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top three most important features in predicting Heart Disease are </a:t>
            </a:r>
          </a:p>
          <a:p>
            <a:pPr marL="342900" indent="-342900">
              <a:buAutoNum type="arabicParenR"/>
            </a:pPr>
            <a:r>
              <a:rPr lang="en-US" dirty="0"/>
              <a:t>systolic blood pressure (the pressure in your arteries when your heart beats or contracts to pump blood out into the body), </a:t>
            </a:r>
          </a:p>
          <a:p>
            <a:pPr marL="342900" indent="-342900">
              <a:buAutoNum type="arabicParenR"/>
            </a:pPr>
            <a:r>
              <a:rPr lang="en-US" dirty="0"/>
              <a:t>age, and </a:t>
            </a:r>
          </a:p>
          <a:p>
            <a:pPr marL="342900" indent="-342900">
              <a:buAutoNum type="arabicParenR"/>
            </a:pPr>
            <a:r>
              <a:rPr lang="en-US" dirty="0"/>
              <a:t>cholesterol level.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19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3C5B9-08E3-971E-833B-BB9642539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50E3-ED59-714C-8C17-21301DEF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104909" cy="1485900"/>
          </a:xfrm>
        </p:spPr>
        <p:txBody>
          <a:bodyPr>
            <a:normAutofit/>
          </a:bodyPr>
          <a:lstStyle/>
          <a:p>
            <a:r>
              <a:rPr lang="en-US" dirty="0"/>
              <a:t>Final Evaluation – Conclusion and Recommendation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149A9-9D20-CA43-CC14-15FEF0BB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18509"/>
          </a:xfrm>
        </p:spPr>
        <p:txBody>
          <a:bodyPr/>
          <a:lstStyle/>
          <a:p>
            <a:r>
              <a:rPr lang="en-US" dirty="0"/>
              <a:t>Overall the final model test score is not sufficiently high. Almost one out of four predictions is wrong. 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i="0" dirty="0"/>
              <a:t>Some numerical features such as cholesterol level and glucose level are given as categories, causing loss of details in data.</a:t>
            </a:r>
          </a:p>
          <a:p>
            <a:pPr lvl="1"/>
            <a:r>
              <a:rPr lang="en-US" i="0" dirty="0"/>
              <a:t>Data may have been manipulated so that number of disease is almost same as number of no disease.</a:t>
            </a:r>
          </a:p>
          <a:p>
            <a:r>
              <a:rPr lang="en-US" dirty="0"/>
              <a:t>Recommendations for improvement:</a:t>
            </a:r>
          </a:p>
          <a:p>
            <a:pPr lvl="1"/>
            <a:r>
              <a:rPr lang="en-SG" i="0" dirty="0"/>
              <a:t>To look for original data that has not been adjusted and features like cholesterol level and glucose level are in numerical form.</a:t>
            </a:r>
          </a:p>
          <a:p>
            <a:pPr lvl="1"/>
            <a:r>
              <a:rPr lang="en-SG" i="0" dirty="0"/>
              <a:t>Include other heart disease relevant features such as ‘Presence of Diabetes’ and ‘Family History’.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34E12C-033D-ABEF-645B-F6166452FEA7}"/>
              </a:ext>
            </a:extLst>
          </p:cNvPr>
          <p:cNvGrpSpPr/>
          <p:nvPr/>
        </p:nvGrpSpPr>
        <p:grpSpPr>
          <a:xfrm>
            <a:off x="9726090" y="353491"/>
            <a:ext cx="1246710" cy="1246710"/>
            <a:chOff x="9843984" y="2852336"/>
            <a:chExt cx="1246710" cy="124671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89E6D0B9-8B63-1EE5-2327-943C82F9A2B4}"/>
                </a:ext>
              </a:extLst>
            </p:cNvPr>
            <p:cNvSpPr/>
            <p:nvPr/>
          </p:nvSpPr>
          <p:spPr>
            <a:xfrm>
              <a:off x="9843984" y="2852336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pic>
          <p:nvPicPr>
            <p:cNvPr id="4" name="Graphic 3" descr="Clipboard Mixed with solid fill">
              <a:extLst>
                <a:ext uri="{FF2B5EF4-FFF2-40B4-BE49-F238E27FC236}">
                  <a16:creationId xmlns:a16="http://schemas.microsoft.com/office/drawing/2014/main" id="{2E4EA6E6-61FF-59A1-9827-2CF37EA9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10139" y="30123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0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F1C2-FD39-3BCE-1F0D-47122047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Comic Sans MS" panose="030F0702030302020204" pitchFamily="66" charset="0"/>
              </a:rPr>
              <a:t>THANK YOU</a:t>
            </a:r>
            <a:endParaRPr lang="en-SG" sz="8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AFBBB-88FB-6DBF-E254-61AB51D2F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617" y="2855968"/>
            <a:ext cx="4509857" cy="3011432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https://github.com/87Iodo/SCTP_Capstone.git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/>
          </a:p>
          <a:p>
            <a:r>
              <a:rPr lang="en-SG" dirty="0"/>
              <a:t>Appendix: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8F38F-2B81-6B20-8424-6CEE9C283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98" y="0"/>
            <a:ext cx="6881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7C92-3BC1-CACD-42C2-0056DD42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BE23-E532-FF2C-7CC8-316B80C9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5" y="2678813"/>
            <a:ext cx="38481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Targeted</a:t>
            </a:r>
            <a:r>
              <a:rPr lang="en-US" dirty="0"/>
              <a:t> Marketing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E1DECF-022A-0C4E-7738-EC0DCC18B4E3}"/>
              </a:ext>
            </a:extLst>
          </p:cNvPr>
          <p:cNvGrpSpPr/>
          <p:nvPr/>
        </p:nvGrpSpPr>
        <p:grpSpPr>
          <a:xfrm>
            <a:off x="9534020" y="805395"/>
            <a:ext cx="1246710" cy="1246710"/>
            <a:chOff x="1617739" y="1318523"/>
            <a:chExt cx="1246710" cy="1246710"/>
          </a:xfrm>
        </p:grpSpPr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382EEDA2-F70A-BFDB-512F-358154A53E4D}"/>
                </a:ext>
              </a:extLst>
            </p:cNvPr>
            <p:cNvSpPr/>
            <p:nvPr/>
          </p:nvSpPr>
          <p:spPr>
            <a:xfrm>
              <a:off x="1617739" y="1318523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/>
            </a:p>
          </p:txBody>
        </p:sp>
        <p:sp>
          <p:nvSpPr>
            <p:cNvPr id="6" name="Rectangle 5" descr="Lightbulb">
              <a:extLst>
                <a:ext uri="{FF2B5EF4-FFF2-40B4-BE49-F238E27FC236}">
                  <a16:creationId xmlns:a16="http://schemas.microsoft.com/office/drawing/2014/main" id="{C45D0149-103F-CE69-FBA6-8B169AAD839F}"/>
                </a:ext>
              </a:extLst>
            </p:cNvPr>
            <p:cNvSpPr/>
            <p:nvPr/>
          </p:nvSpPr>
          <p:spPr>
            <a:xfrm>
              <a:off x="1883430" y="1594963"/>
              <a:ext cx="715325" cy="71532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120637-E5AD-CE34-5627-51A13FD37E64}"/>
              </a:ext>
            </a:extLst>
          </p:cNvPr>
          <p:cNvSpPr txBox="1">
            <a:spLocks/>
          </p:cNvSpPr>
          <p:nvPr/>
        </p:nvSpPr>
        <p:spPr>
          <a:xfrm>
            <a:off x="818365" y="1835787"/>
            <a:ext cx="2181225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2800" b="1" dirty="0"/>
              <a:t>Mass</a:t>
            </a:r>
            <a:r>
              <a:rPr lang="en-US" dirty="0"/>
              <a:t> Marketing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BCC3B-A8DA-A9B6-A96F-450B32990A1C}"/>
              </a:ext>
            </a:extLst>
          </p:cNvPr>
          <p:cNvSpPr txBox="1"/>
          <p:nvPr/>
        </p:nvSpPr>
        <p:spPr>
          <a:xfrm>
            <a:off x="4581525" y="26863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ystem-ui"/>
              </a:rPr>
              <a:t>I</a:t>
            </a:r>
            <a:r>
              <a:rPr lang="en-US" b="0" i="0" dirty="0">
                <a:effectLst/>
                <a:latin typeface="system-ui"/>
              </a:rPr>
              <a:t>dentify the </a:t>
            </a:r>
            <a:r>
              <a:rPr lang="en-US" b="1" i="0" dirty="0">
                <a:effectLst/>
                <a:latin typeface="system-ui"/>
              </a:rPr>
              <a:t>customer segment </a:t>
            </a:r>
            <a:r>
              <a:rPr lang="en-US" b="0" i="0" dirty="0">
                <a:effectLst/>
                <a:latin typeface="system-ui"/>
              </a:rPr>
              <a:t>that has high risk of heart disease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0E0A5-AA41-B1E4-7F2A-72FAE60E84A6}"/>
              </a:ext>
            </a:extLst>
          </p:cNvPr>
          <p:cNvSpPr txBox="1"/>
          <p:nvPr/>
        </p:nvSpPr>
        <p:spPr>
          <a:xfrm>
            <a:off x="3952875" y="39264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ystem-ui"/>
              </a:rPr>
              <a:t>P</a:t>
            </a:r>
            <a:r>
              <a:rPr lang="en-US" b="0" i="0" dirty="0">
                <a:effectLst/>
                <a:latin typeface="system-ui"/>
              </a:rPr>
              <a:t>rovide the </a:t>
            </a:r>
            <a:r>
              <a:rPr lang="en-US" b="1" i="0" dirty="0">
                <a:effectLst/>
                <a:latin typeface="system-ui"/>
              </a:rPr>
              <a:t>targeted solutions </a:t>
            </a:r>
            <a:r>
              <a:rPr lang="en-US" dirty="0">
                <a:latin typeface="system-ui"/>
              </a:rPr>
              <a:t>and </a:t>
            </a:r>
            <a:r>
              <a:rPr lang="en-US" b="1" dirty="0">
                <a:latin typeface="system-ui"/>
              </a:rPr>
              <a:t>differentiated</a:t>
            </a:r>
            <a:r>
              <a:rPr lang="en-US" b="1" i="0" dirty="0">
                <a:effectLst/>
                <a:latin typeface="system-ui"/>
              </a:rPr>
              <a:t> services</a:t>
            </a:r>
            <a:endParaRPr lang="en-SG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40F53-38AA-3A4F-79FA-D1D2FCB4758B}"/>
              </a:ext>
            </a:extLst>
          </p:cNvPr>
          <p:cNvSpPr txBox="1"/>
          <p:nvPr/>
        </p:nvSpPr>
        <p:spPr>
          <a:xfrm>
            <a:off x="3760805" y="4676903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ystem-ui"/>
              </a:rPr>
              <a:t>Customer centric</a:t>
            </a:r>
            <a:r>
              <a:rPr lang="en-US" dirty="0">
                <a:latin typeface="system-ui"/>
              </a:rPr>
              <a:t>, m</a:t>
            </a:r>
            <a:r>
              <a:rPr lang="en-US" b="0" i="0" dirty="0">
                <a:effectLst/>
                <a:latin typeface="system-ui"/>
              </a:rPr>
              <a:t>ore </a:t>
            </a:r>
            <a:r>
              <a:rPr lang="en-US" b="1" i="0" dirty="0">
                <a:effectLst/>
                <a:latin typeface="system-ui"/>
              </a:rPr>
              <a:t>efficient</a:t>
            </a:r>
            <a:r>
              <a:rPr lang="en-US" b="0" i="0" dirty="0">
                <a:effectLst/>
                <a:latin typeface="system-ui"/>
              </a:rPr>
              <a:t> in terms of cost and resources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27768-18AD-125A-3A28-6FC0A3C17DBF}"/>
              </a:ext>
            </a:extLst>
          </p:cNvPr>
          <p:cNvSpPr txBox="1"/>
          <p:nvPr/>
        </p:nvSpPr>
        <p:spPr>
          <a:xfrm>
            <a:off x="923925" y="5525869"/>
            <a:ext cx="11182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ystem-ui"/>
              </a:rPr>
              <a:t>U</a:t>
            </a:r>
            <a:r>
              <a:rPr lang="en-US" sz="2800" b="0" i="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ystem-ui"/>
              </a:rPr>
              <a:t>sing our prediction model, the marketing team can filter 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ystem-ui"/>
              </a:rPr>
              <a:t>out</a:t>
            </a:r>
            <a:r>
              <a:rPr lang="en-US" sz="2800" b="0" i="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ystem-ui"/>
              </a:rPr>
              <a:t> customers who are likely in need of our heart disease solutions and services.</a:t>
            </a:r>
            <a:endParaRPr lang="en-SG" sz="28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8A173-2B35-ACEA-E1A5-1BF33492F721}"/>
              </a:ext>
            </a:extLst>
          </p:cNvPr>
          <p:cNvSpPr txBox="1"/>
          <p:nvPr/>
        </p:nvSpPr>
        <p:spPr>
          <a:xfrm>
            <a:off x="3952875" y="1911591"/>
            <a:ext cx="5172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Could be a </a:t>
            </a:r>
            <a:r>
              <a:rPr lang="en-US" b="1" i="0" dirty="0">
                <a:effectLst/>
                <a:latin typeface="system-ui"/>
              </a:rPr>
              <a:t>waste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en-US" b="1" i="0" dirty="0">
                <a:effectLst/>
                <a:latin typeface="system-ui"/>
              </a:rPr>
              <a:t>of resources </a:t>
            </a:r>
            <a:r>
              <a:rPr lang="en-US" b="0" i="0" dirty="0">
                <a:effectLst/>
                <a:latin typeface="system-ui"/>
              </a:rPr>
              <a:t>and </a:t>
            </a:r>
            <a:r>
              <a:rPr lang="en-US" b="1" i="0" dirty="0">
                <a:effectLst/>
                <a:latin typeface="system-ui"/>
              </a:rPr>
              <a:t>not cost efficient</a:t>
            </a:r>
            <a:r>
              <a:rPr lang="en-US" b="0" i="0" dirty="0">
                <a:effectLst/>
                <a:latin typeface="system-ui"/>
              </a:rPr>
              <a:t>. </a:t>
            </a:r>
            <a:endParaRPr lang="en-SG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E535B5-6409-8661-8953-383ACB79CD97}"/>
              </a:ext>
            </a:extLst>
          </p:cNvPr>
          <p:cNvSpPr/>
          <p:nvPr/>
        </p:nvSpPr>
        <p:spPr>
          <a:xfrm>
            <a:off x="3095625" y="1911591"/>
            <a:ext cx="665180" cy="450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921E76-E1CD-C0FE-8255-3E08E726BBCE}"/>
              </a:ext>
            </a:extLst>
          </p:cNvPr>
          <p:cNvSpPr/>
          <p:nvPr/>
        </p:nvSpPr>
        <p:spPr>
          <a:xfrm>
            <a:off x="3580615" y="2762436"/>
            <a:ext cx="665180" cy="450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DEFF6D6-836C-C2D4-7972-9C9940214418}"/>
              </a:ext>
            </a:extLst>
          </p:cNvPr>
          <p:cNvSpPr/>
          <p:nvPr/>
        </p:nvSpPr>
        <p:spPr>
          <a:xfrm rot="5400000">
            <a:off x="6303883" y="3355842"/>
            <a:ext cx="470058" cy="450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C05372-CBC0-340B-F090-8A955C9D7AC7}"/>
              </a:ext>
            </a:extLst>
          </p:cNvPr>
          <p:cNvSpPr/>
          <p:nvPr/>
        </p:nvSpPr>
        <p:spPr>
          <a:xfrm rot="5400000">
            <a:off x="6303883" y="4266871"/>
            <a:ext cx="470058" cy="450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E55D03D-681D-D862-C73F-524FB78163CE}"/>
              </a:ext>
            </a:extLst>
          </p:cNvPr>
          <p:cNvSpPr/>
          <p:nvPr/>
        </p:nvSpPr>
        <p:spPr>
          <a:xfrm rot="5400000">
            <a:off x="6303883" y="5038720"/>
            <a:ext cx="470058" cy="450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0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4" grpId="0"/>
      <p:bldP spid="16" grpId="0"/>
      <p:bldP spid="18" grpId="0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19AE-C098-8085-0F2A-3428025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641574" cy="1485900"/>
          </a:xfrm>
        </p:spPr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UNDERSTANDING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9699-4D3C-58AF-53A4-4E9BCE2A1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from Parkway Pantai</a:t>
            </a:r>
          </a:p>
          <a:p>
            <a:r>
              <a:rPr lang="en-US" sz="4000" dirty="0"/>
              <a:t>1</a:t>
            </a:r>
            <a:r>
              <a:rPr lang="en-US" dirty="0"/>
              <a:t> csv file</a:t>
            </a:r>
          </a:p>
          <a:p>
            <a:r>
              <a:rPr lang="en-US" sz="4000" dirty="0"/>
              <a:t>70,000</a:t>
            </a:r>
            <a:r>
              <a:rPr lang="en-US" dirty="0"/>
              <a:t> rows and </a:t>
            </a:r>
            <a:r>
              <a:rPr lang="en-US" sz="4000" dirty="0"/>
              <a:t>16</a:t>
            </a:r>
            <a:r>
              <a:rPr lang="en-US" dirty="0"/>
              <a:t> columns</a:t>
            </a:r>
          </a:p>
          <a:p>
            <a:r>
              <a:rPr lang="en-US" dirty="0"/>
              <a:t>Target Variable is </a:t>
            </a:r>
            <a:r>
              <a:rPr lang="en-US" sz="4000" dirty="0"/>
              <a:t>“disease”</a:t>
            </a:r>
          </a:p>
          <a:p>
            <a:r>
              <a:rPr lang="en-US" sz="4000" dirty="0"/>
              <a:t>7</a:t>
            </a:r>
            <a:r>
              <a:rPr lang="en-US" dirty="0"/>
              <a:t> continuous variables</a:t>
            </a:r>
          </a:p>
          <a:p>
            <a:r>
              <a:rPr lang="en-US" sz="4000" dirty="0"/>
              <a:t>8</a:t>
            </a:r>
            <a:r>
              <a:rPr lang="en-US" dirty="0"/>
              <a:t> categorical variables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A797E2-77C6-1384-50ED-50A481B40A47}"/>
              </a:ext>
            </a:extLst>
          </p:cNvPr>
          <p:cNvGrpSpPr/>
          <p:nvPr/>
        </p:nvGrpSpPr>
        <p:grpSpPr>
          <a:xfrm>
            <a:off x="121015" y="685800"/>
            <a:ext cx="1246710" cy="1246710"/>
            <a:chOff x="3661528" y="2861084"/>
            <a:chExt cx="1246710" cy="124671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B2770AC-4543-E168-28E4-5715C4429DC6}"/>
                </a:ext>
              </a:extLst>
            </p:cNvPr>
            <p:cNvSpPr/>
            <p:nvPr/>
          </p:nvSpPr>
          <p:spPr>
            <a:xfrm>
              <a:off x="3661528" y="286108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sp>
          <p:nvSpPr>
            <p:cNvPr id="5" name="Rectangle 4" descr="Presentation with bar chart">
              <a:extLst>
                <a:ext uri="{FF2B5EF4-FFF2-40B4-BE49-F238E27FC236}">
                  <a16:creationId xmlns:a16="http://schemas.microsoft.com/office/drawing/2014/main" id="{E5F9F958-F0C3-3495-4854-54EE4F14BAF9}"/>
                </a:ext>
              </a:extLst>
            </p:cNvPr>
            <p:cNvSpPr/>
            <p:nvPr/>
          </p:nvSpPr>
          <p:spPr>
            <a:xfrm>
              <a:off x="3927217" y="3131784"/>
              <a:ext cx="715325" cy="71532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142790F-CF7B-7A79-9579-20EA719E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4" y="300037"/>
            <a:ext cx="54292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8DC3-3B9A-CF50-E3C0-8F69EFC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of ‘disease’ target variable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D2D82-097C-6EFB-F15A-B82C81AFED8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B8827-E59F-943D-1698-7EDA815E4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316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records have no heart disease: 35021</a:t>
            </a:r>
          </a:p>
          <a:p>
            <a:r>
              <a:rPr lang="en-US" dirty="0">
                <a:solidFill>
                  <a:schemeClr val="bg1"/>
                </a:solidFill>
              </a:rPr>
              <a:t>Number of records have heart disease:</a:t>
            </a:r>
            <a:r>
              <a:rPr lang="en-SG" dirty="0">
                <a:solidFill>
                  <a:schemeClr val="bg1"/>
                </a:solidFill>
              </a:rPr>
              <a:t> 34979</a:t>
            </a:r>
          </a:p>
          <a:p>
            <a:r>
              <a:rPr lang="en-SG" dirty="0">
                <a:solidFill>
                  <a:schemeClr val="bg1"/>
                </a:solidFill>
              </a:rPr>
              <a:t>Almost 50% of the records has heart disease.</a:t>
            </a:r>
          </a:p>
          <a:p>
            <a:r>
              <a:rPr lang="en-SG" dirty="0">
                <a:solidFill>
                  <a:schemeClr val="bg1"/>
                </a:solidFill>
              </a:rPr>
              <a:t>Does not reflect the real world heart disease population, which is 5-10%.</a:t>
            </a:r>
          </a:p>
          <a:p>
            <a:r>
              <a:rPr lang="en-US" dirty="0">
                <a:solidFill>
                  <a:schemeClr val="bg1"/>
                </a:solidFill>
              </a:rPr>
              <a:t>Data might have been adjusted.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020DF-057C-8380-802C-55850257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36" y="819150"/>
            <a:ext cx="6266848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0C0C-5BCB-66F5-139C-27BA1F0F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SG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CF3640B-3320-368E-9406-51BAA816A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063377"/>
              </p:ext>
            </p:extLst>
          </p:nvPr>
        </p:nvGraphicFramePr>
        <p:xfrm>
          <a:off x="1371600" y="1932510"/>
          <a:ext cx="96012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687">
                  <a:extLst>
                    <a:ext uri="{9D8B030D-6E8A-4147-A177-3AD203B41FA5}">
                      <a16:colId xmlns:a16="http://schemas.microsoft.com/office/drawing/2014/main" val="2731076636"/>
                    </a:ext>
                  </a:extLst>
                </a:gridCol>
                <a:gridCol w="6276513">
                  <a:extLst>
                    <a:ext uri="{9D8B030D-6E8A-4147-A177-3AD203B41FA5}">
                      <a16:colId xmlns:a16="http://schemas.microsoft.com/office/drawing/2014/main" val="25012208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Preparation Steps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96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 data 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data types for each column are correct except ‘date’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21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 missing data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missing data for all columns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 unit of each data 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Changed unit for ‘age’ from ‘day’ to ‘year’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7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 any data entry error for object datatype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spelling error or wrong input found for ‘country’ and ‘occupation’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19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outliers for integer and float datatype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Found few issues, further preprocessing is required.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3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 columns that are not related to target variable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Dropped ‘date’ , ‘id’ and ‘age (days)’ columns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6455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F35C2D1-F3C5-16D3-51AB-CE8D07D63878}"/>
              </a:ext>
            </a:extLst>
          </p:cNvPr>
          <p:cNvGrpSpPr/>
          <p:nvPr/>
        </p:nvGrpSpPr>
        <p:grpSpPr>
          <a:xfrm>
            <a:off x="9726090" y="358785"/>
            <a:ext cx="1246710" cy="1246710"/>
            <a:chOff x="5729079" y="2844464"/>
            <a:chExt cx="1246710" cy="124671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C4F5E5E-362D-A27D-D5D9-A0D02AB1D002}"/>
                </a:ext>
              </a:extLst>
            </p:cNvPr>
            <p:cNvSpPr/>
            <p:nvPr/>
          </p:nvSpPr>
          <p:spPr>
            <a:xfrm>
              <a:off x="5729079" y="2844464"/>
              <a:ext cx="1246710" cy="124671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SG"/>
            </a:p>
          </p:txBody>
        </p:sp>
        <p:pic>
          <p:nvPicPr>
            <p:cNvPr id="5" name="Graphic 4" descr="Single gear outline">
              <a:extLst>
                <a:ext uri="{FF2B5EF4-FFF2-40B4-BE49-F238E27FC236}">
                  <a16:creationId xmlns:a16="http://schemas.microsoft.com/office/drawing/2014/main" id="{66CFD5FD-D95D-34F7-F8F6-DF368602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95233" y="30272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86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FFDD636-5504-4CA1-E0E6-92DEEAE4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7" y="408709"/>
            <a:ext cx="2156691" cy="607291"/>
          </a:xfrm>
        </p:spPr>
        <p:txBody>
          <a:bodyPr>
            <a:normAutofit/>
          </a:bodyPr>
          <a:lstStyle/>
          <a:p>
            <a:r>
              <a:rPr lang="en-US" sz="3600" dirty="0"/>
              <a:t>Outliers</a:t>
            </a:r>
            <a:endParaRPr lang="en-SG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79702-5DD5-7D5E-C169-114CAA00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27" y="1218238"/>
            <a:ext cx="8405235" cy="52310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F60D3FE-EDBE-96F0-45D9-BDE25A3AA467}"/>
              </a:ext>
            </a:extLst>
          </p:cNvPr>
          <p:cNvSpPr/>
          <p:nvPr/>
        </p:nvSpPr>
        <p:spPr>
          <a:xfrm>
            <a:off x="6175899" y="2645546"/>
            <a:ext cx="639193" cy="905522"/>
          </a:xfrm>
          <a:custGeom>
            <a:avLst/>
            <a:gdLst>
              <a:gd name="connsiteX0" fmla="*/ 0 w 639193"/>
              <a:gd name="connsiteY0" fmla="*/ 452761 h 905522"/>
              <a:gd name="connsiteX1" fmla="*/ 319597 w 639193"/>
              <a:gd name="connsiteY1" fmla="*/ 0 h 905522"/>
              <a:gd name="connsiteX2" fmla="*/ 639194 w 639193"/>
              <a:gd name="connsiteY2" fmla="*/ 452761 h 905522"/>
              <a:gd name="connsiteX3" fmla="*/ 319597 w 639193"/>
              <a:gd name="connsiteY3" fmla="*/ 905522 h 905522"/>
              <a:gd name="connsiteX4" fmla="*/ 0 w 639193"/>
              <a:gd name="connsiteY4" fmla="*/ 452761 h 9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93" h="905522" extrusionOk="0">
                <a:moveTo>
                  <a:pt x="0" y="452761"/>
                </a:moveTo>
                <a:cubicBezTo>
                  <a:pt x="-13510" y="196119"/>
                  <a:pt x="119906" y="32912"/>
                  <a:pt x="319597" y="0"/>
                </a:cubicBezTo>
                <a:cubicBezTo>
                  <a:pt x="539573" y="-50036"/>
                  <a:pt x="647925" y="207513"/>
                  <a:pt x="639194" y="452761"/>
                </a:cubicBezTo>
                <a:cubicBezTo>
                  <a:pt x="668321" y="746393"/>
                  <a:pt x="493754" y="909509"/>
                  <a:pt x="319597" y="905522"/>
                </a:cubicBezTo>
                <a:cubicBezTo>
                  <a:pt x="130722" y="923148"/>
                  <a:pt x="-24130" y="748690"/>
                  <a:pt x="0" y="452761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832381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4E987-E371-B982-8B02-DB067C5C52BF}"/>
              </a:ext>
            </a:extLst>
          </p:cNvPr>
          <p:cNvSpPr/>
          <p:nvPr/>
        </p:nvSpPr>
        <p:spPr>
          <a:xfrm>
            <a:off x="8680881" y="2645546"/>
            <a:ext cx="639193" cy="905522"/>
          </a:xfrm>
          <a:custGeom>
            <a:avLst/>
            <a:gdLst>
              <a:gd name="connsiteX0" fmla="*/ 0 w 639193"/>
              <a:gd name="connsiteY0" fmla="*/ 452761 h 905522"/>
              <a:gd name="connsiteX1" fmla="*/ 319597 w 639193"/>
              <a:gd name="connsiteY1" fmla="*/ 0 h 905522"/>
              <a:gd name="connsiteX2" fmla="*/ 639194 w 639193"/>
              <a:gd name="connsiteY2" fmla="*/ 452761 h 905522"/>
              <a:gd name="connsiteX3" fmla="*/ 319597 w 639193"/>
              <a:gd name="connsiteY3" fmla="*/ 905522 h 905522"/>
              <a:gd name="connsiteX4" fmla="*/ 0 w 639193"/>
              <a:gd name="connsiteY4" fmla="*/ 452761 h 9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93" h="905522" extrusionOk="0">
                <a:moveTo>
                  <a:pt x="0" y="452761"/>
                </a:moveTo>
                <a:cubicBezTo>
                  <a:pt x="2007" y="207472"/>
                  <a:pt x="109039" y="-8104"/>
                  <a:pt x="319597" y="0"/>
                </a:cubicBezTo>
                <a:cubicBezTo>
                  <a:pt x="521306" y="-21401"/>
                  <a:pt x="611602" y="167196"/>
                  <a:pt x="639194" y="452761"/>
                </a:cubicBezTo>
                <a:cubicBezTo>
                  <a:pt x="684280" y="721187"/>
                  <a:pt x="507466" y="954641"/>
                  <a:pt x="319597" y="905522"/>
                </a:cubicBezTo>
                <a:cubicBezTo>
                  <a:pt x="129016" y="874516"/>
                  <a:pt x="-10508" y="705906"/>
                  <a:pt x="0" y="452761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3103921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80E-CE54-848F-8589-D6EA61C4D9E5}"/>
              </a:ext>
            </a:extLst>
          </p:cNvPr>
          <p:cNvSpPr/>
          <p:nvPr/>
        </p:nvSpPr>
        <p:spPr>
          <a:xfrm>
            <a:off x="1269507" y="2814221"/>
            <a:ext cx="639193" cy="614779"/>
          </a:xfrm>
          <a:custGeom>
            <a:avLst/>
            <a:gdLst>
              <a:gd name="connsiteX0" fmla="*/ 0 w 639193"/>
              <a:gd name="connsiteY0" fmla="*/ 0 h 614779"/>
              <a:gd name="connsiteX1" fmla="*/ 639193 w 639193"/>
              <a:gd name="connsiteY1" fmla="*/ 0 h 614779"/>
              <a:gd name="connsiteX2" fmla="*/ 639193 w 639193"/>
              <a:gd name="connsiteY2" fmla="*/ 614779 h 614779"/>
              <a:gd name="connsiteX3" fmla="*/ 0 w 639193"/>
              <a:gd name="connsiteY3" fmla="*/ 614779 h 614779"/>
              <a:gd name="connsiteX4" fmla="*/ 0 w 639193"/>
              <a:gd name="connsiteY4" fmla="*/ 0 h 6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93" h="614779" extrusionOk="0">
                <a:moveTo>
                  <a:pt x="0" y="0"/>
                </a:moveTo>
                <a:cubicBezTo>
                  <a:pt x="231717" y="-26759"/>
                  <a:pt x="502718" y="14929"/>
                  <a:pt x="639193" y="0"/>
                </a:cubicBezTo>
                <a:cubicBezTo>
                  <a:pt x="665674" y="123667"/>
                  <a:pt x="661180" y="444961"/>
                  <a:pt x="639193" y="614779"/>
                </a:cubicBezTo>
                <a:cubicBezTo>
                  <a:pt x="450805" y="631224"/>
                  <a:pt x="313997" y="618977"/>
                  <a:pt x="0" y="614779"/>
                </a:cubicBezTo>
                <a:cubicBezTo>
                  <a:pt x="-23304" y="363728"/>
                  <a:pt x="4047" y="166736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9952598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70EF87-A551-E4F2-A427-F3D5AB4715FD}"/>
              </a:ext>
            </a:extLst>
          </p:cNvPr>
          <p:cNvGrpSpPr/>
          <p:nvPr/>
        </p:nvGrpSpPr>
        <p:grpSpPr>
          <a:xfrm>
            <a:off x="7563775" y="3094977"/>
            <a:ext cx="443884" cy="307759"/>
            <a:chOff x="7563775" y="3094977"/>
            <a:chExt cx="443884" cy="3077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5E135D-F0C1-4D5B-4C4B-47100B8C788B}"/>
                </a:ext>
              </a:extLst>
            </p:cNvPr>
            <p:cNvCxnSpPr/>
            <p:nvPr/>
          </p:nvCxnSpPr>
          <p:spPr>
            <a:xfrm>
              <a:off x="7563775" y="3094977"/>
              <a:ext cx="443884" cy="0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05B69D-1C7B-6CA1-A157-2505C096928C}"/>
                </a:ext>
              </a:extLst>
            </p:cNvPr>
            <p:cNvCxnSpPr/>
            <p:nvPr/>
          </p:nvCxnSpPr>
          <p:spPr>
            <a:xfrm>
              <a:off x="7563775" y="3402736"/>
              <a:ext cx="443884" cy="0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C09C26-B3BD-8E4D-DADA-6F9977C839AE}"/>
              </a:ext>
            </a:extLst>
          </p:cNvPr>
          <p:cNvCxnSpPr>
            <a:stCxn id="16" idx="7"/>
          </p:cNvCxnSpPr>
          <p:nvPr/>
        </p:nvCxnSpPr>
        <p:spPr>
          <a:xfrm flipV="1">
            <a:off x="6721484" y="790113"/>
            <a:ext cx="2972932" cy="198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3E1488-DBE1-6612-2628-51DEB4C737EA}"/>
              </a:ext>
            </a:extLst>
          </p:cNvPr>
          <p:cNvSpPr/>
          <p:nvPr/>
        </p:nvSpPr>
        <p:spPr>
          <a:xfrm>
            <a:off x="9836458" y="541538"/>
            <a:ext cx="1784411" cy="399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 values</a:t>
            </a:r>
            <a:endParaRPr lang="en-SG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2F543-A7DC-ACEC-9CE6-7A08FE389222}"/>
              </a:ext>
            </a:extLst>
          </p:cNvPr>
          <p:cNvCxnSpPr>
            <a:cxnSpLocks/>
          </p:cNvCxnSpPr>
          <p:nvPr/>
        </p:nvCxnSpPr>
        <p:spPr>
          <a:xfrm flipV="1">
            <a:off x="1785296" y="801541"/>
            <a:ext cx="3040491" cy="2012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F7A82A-7FB3-79D4-6C13-2CE73B5AD69B}"/>
              </a:ext>
            </a:extLst>
          </p:cNvPr>
          <p:cNvSpPr/>
          <p:nvPr/>
        </p:nvSpPr>
        <p:spPr>
          <a:xfrm>
            <a:off x="4937073" y="543678"/>
            <a:ext cx="1784411" cy="399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Pressure</a:t>
            </a:r>
            <a:endParaRPr lang="en-SG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FDF4C6-95A2-3CA3-4CDF-538DA7398648}"/>
              </a:ext>
            </a:extLst>
          </p:cNvPr>
          <p:cNvCxnSpPr>
            <a:cxnSpLocks/>
          </p:cNvCxnSpPr>
          <p:nvPr/>
        </p:nvCxnSpPr>
        <p:spPr>
          <a:xfrm>
            <a:off x="9327795" y="3121610"/>
            <a:ext cx="862736" cy="121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48B106-7C00-34B5-32E0-41D6F3460F79}"/>
              </a:ext>
            </a:extLst>
          </p:cNvPr>
          <p:cNvCxnSpPr>
            <a:cxnSpLocks/>
          </p:cNvCxnSpPr>
          <p:nvPr/>
        </p:nvCxnSpPr>
        <p:spPr>
          <a:xfrm>
            <a:off x="7912902" y="3455264"/>
            <a:ext cx="2213882" cy="101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15C61F-982C-9FCC-3179-9D268F6451FB}"/>
              </a:ext>
            </a:extLst>
          </p:cNvPr>
          <p:cNvSpPr/>
          <p:nvPr/>
        </p:nvSpPr>
        <p:spPr>
          <a:xfrm>
            <a:off x="10126784" y="4384830"/>
            <a:ext cx="1784411" cy="1210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Values far away from median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9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9" grpId="0" animBg="1"/>
      <p:bldP spid="31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56F73-ADA9-6FFC-0142-DBA307BE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07C6B7-914A-DE54-C3FC-8B6FDA4D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7" y="408709"/>
            <a:ext cx="2156691" cy="607291"/>
          </a:xfrm>
        </p:spPr>
        <p:txBody>
          <a:bodyPr>
            <a:normAutofit/>
          </a:bodyPr>
          <a:lstStyle/>
          <a:p>
            <a:r>
              <a:rPr lang="en-US" sz="3600" dirty="0"/>
              <a:t>Outliers</a:t>
            </a:r>
            <a:endParaRPr lang="en-SG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D14D2-3C4F-8112-F2D4-F3DB936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27" y="1151948"/>
            <a:ext cx="5418056" cy="397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E6740-8A86-1A3C-B3CC-DC305A0D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14" y="1151948"/>
            <a:ext cx="5095172" cy="3974234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F1A666E6-B9B9-F8F4-8E52-ADD46381207A}"/>
              </a:ext>
            </a:extLst>
          </p:cNvPr>
          <p:cNvSpPr/>
          <p:nvPr/>
        </p:nvSpPr>
        <p:spPr>
          <a:xfrm>
            <a:off x="2539014" y="5588000"/>
            <a:ext cx="8318376" cy="1154545"/>
          </a:xfrm>
          <a:prstGeom prst="curvedUpArrow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44C96-BBF3-ECB8-245F-6D73FD3FED46}"/>
              </a:ext>
            </a:extLst>
          </p:cNvPr>
          <p:cNvSpPr txBox="1"/>
          <p:nvPr/>
        </p:nvSpPr>
        <p:spPr>
          <a:xfrm>
            <a:off x="3311371" y="5304290"/>
            <a:ext cx="6676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Removed blood pressure values &gt; highest recorded blood pressure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Removed blood pressure values &lt; lowest recorded blood pressure</a:t>
            </a:r>
            <a:endParaRPr lang="en-SG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4D8E-7838-D2EF-2DA9-533869464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22BD0-2D68-A870-4538-59A38C79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27" y="408709"/>
            <a:ext cx="2156691" cy="607291"/>
          </a:xfrm>
        </p:spPr>
        <p:txBody>
          <a:bodyPr>
            <a:normAutofit/>
          </a:bodyPr>
          <a:lstStyle/>
          <a:p>
            <a:r>
              <a:rPr lang="en-US" sz="3600" dirty="0"/>
              <a:t>Outliers</a:t>
            </a:r>
            <a:endParaRPr lang="en-SG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6DF0A6-E168-6832-B5DF-03558ECE2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27" y="1218238"/>
            <a:ext cx="8405235" cy="52310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E4B52C-0E5C-5052-8558-C43CB41F10C3}"/>
              </a:ext>
            </a:extLst>
          </p:cNvPr>
          <p:cNvGrpSpPr/>
          <p:nvPr/>
        </p:nvGrpSpPr>
        <p:grpSpPr>
          <a:xfrm>
            <a:off x="6193654" y="4337850"/>
            <a:ext cx="3179686" cy="456091"/>
            <a:chOff x="6193654" y="4337850"/>
            <a:chExt cx="3179686" cy="45609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5CB08-0F23-A850-C0AC-2B5F2418F1FD}"/>
                </a:ext>
              </a:extLst>
            </p:cNvPr>
            <p:cNvSpPr/>
            <p:nvPr/>
          </p:nvSpPr>
          <p:spPr>
            <a:xfrm>
              <a:off x="6193654" y="4337850"/>
              <a:ext cx="639193" cy="456091"/>
            </a:xfrm>
            <a:custGeom>
              <a:avLst/>
              <a:gdLst>
                <a:gd name="connsiteX0" fmla="*/ 0 w 639193"/>
                <a:gd name="connsiteY0" fmla="*/ 228046 h 456091"/>
                <a:gd name="connsiteX1" fmla="*/ 319597 w 639193"/>
                <a:gd name="connsiteY1" fmla="*/ 0 h 456091"/>
                <a:gd name="connsiteX2" fmla="*/ 639194 w 639193"/>
                <a:gd name="connsiteY2" fmla="*/ 228046 h 456091"/>
                <a:gd name="connsiteX3" fmla="*/ 319597 w 639193"/>
                <a:gd name="connsiteY3" fmla="*/ 456092 h 456091"/>
                <a:gd name="connsiteX4" fmla="*/ 0 w 639193"/>
                <a:gd name="connsiteY4" fmla="*/ 228046 h 45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456091" extrusionOk="0">
                  <a:moveTo>
                    <a:pt x="0" y="228046"/>
                  </a:moveTo>
                  <a:cubicBezTo>
                    <a:pt x="-45596" y="79861"/>
                    <a:pt x="136250" y="9708"/>
                    <a:pt x="319597" y="0"/>
                  </a:cubicBezTo>
                  <a:cubicBezTo>
                    <a:pt x="505301" y="-10585"/>
                    <a:pt x="649564" y="107807"/>
                    <a:pt x="639194" y="228046"/>
                  </a:cubicBezTo>
                  <a:cubicBezTo>
                    <a:pt x="663644" y="390573"/>
                    <a:pt x="483592" y="477310"/>
                    <a:pt x="319597" y="456092"/>
                  </a:cubicBezTo>
                  <a:cubicBezTo>
                    <a:pt x="131662" y="472378"/>
                    <a:pt x="-14856" y="382237"/>
                    <a:pt x="0" y="22804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6832381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3D971B-AB51-082A-2D77-EF0BB3B53C1D}"/>
                </a:ext>
              </a:extLst>
            </p:cNvPr>
            <p:cNvSpPr/>
            <p:nvPr/>
          </p:nvSpPr>
          <p:spPr>
            <a:xfrm>
              <a:off x="8734147" y="4341181"/>
              <a:ext cx="639193" cy="449428"/>
            </a:xfrm>
            <a:custGeom>
              <a:avLst/>
              <a:gdLst>
                <a:gd name="connsiteX0" fmla="*/ 0 w 639193"/>
                <a:gd name="connsiteY0" fmla="*/ 224714 h 449428"/>
                <a:gd name="connsiteX1" fmla="*/ 319597 w 639193"/>
                <a:gd name="connsiteY1" fmla="*/ 0 h 449428"/>
                <a:gd name="connsiteX2" fmla="*/ 639194 w 639193"/>
                <a:gd name="connsiteY2" fmla="*/ 224714 h 449428"/>
                <a:gd name="connsiteX3" fmla="*/ 319597 w 639193"/>
                <a:gd name="connsiteY3" fmla="*/ 449428 h 449428"/>
                <a:gd name="connsiteX4" fmla="*/ 0 w 639193"/>
                <a:gd name="connsiteY4" fmla="*/ 224714 h 4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449428" extrusionOk="0">
                  <a:moveTo>
                    <a:pt x="0" y="224714"/>
                  </a:moveTo>
                  <a:cubicBezTo>
                    <a:pt x="1920" y="105165"/>
                    <a:pt x="96314" y="-11133"/>
                    <a:pt x="319597" y="0"/>
                  </a:cubicBezTo>
                  <a:cubicBezTo>
                    <a:pt x="510423" y="-12159"/>
                    <a:pt x="618803" y="74364"/>
                    <a:pt x="639194" y="224714"/>
                  </a:cubicBezTo>
                  <a:cubicBezTo>
                    <a:pt x="651847" y="353976"/>
                    <a:pt x="507929" y="500551"/>
                    <a:pt x="319597" y="449428"/>
                  </a:cubicBezTo>
                  <a:cubicBezTo>
                    <a:pt x="138082" y="438397"/>
                    <a:pt x="-33386" y="358643"/>
                    <a:pt x="0" y="224714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33103921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A0F4E8-4269-2B81-CE7A-31A9B2652C6B}"/>
              </a:ext>
            </a:extLst>
          </p:cNvPr>
          <p:cNvGrpSpPr/>
          <p:nvPr/>
        </p:nvGrpSpPr>
        <p:grpSpPr>
          <a:xfrm>
            <a:off x="1278384" y="4367814"/>
            <a:ext cx="656948" cy="2014761"/>
            <a:chOff x="1278384" y="4367814"/>
            <a:chExt cx="656948" cy="20147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7D72FC-60B0-0BDC-A461-D53E5EC42351}"/>
                </a:ext>
              </a:extLst>
            </p:cNvPr>
            <p:cNvSpPr/>
            <p:nvPr/>
          </p:nvSpPr>
          <p:spPr>
            <a:xfrm>
              <a:off x="1296139" y="4367814"/>
              <a:ext cx="639193" cy="435006"/>
            </a:xfrm>
            <a:custGeom>
              <a:avLst/>
              <a:gdLst>
                <a:gd name="connsiteX0" fmla="*/ 0 w 639193"/>
                <a:gd name="connsiteY0" fmla="*/ 0 h 435006"/>
                <a:gd name="connsiteX1" fmla="*/ 639193 w 639193"/>
                <a:gd name="connsiteY1" fmla="*/ 0 h 435006"/>
                <a:gd name="connsiteX2" fmla="*/ 639193 w 639193"/>
                <a:gd name="connsiteY2" fmla="*/ 435006 h 435006"/>
                <a:gd name="connsiteX3" fmla="*/ 0 w 639193"/>
                <a:gd name="connsiteY3" fmla="*/ 435006 h 435006"/>
                <a:gd name="connsiteX4" fmla="*/ 0 w 639193"/>
                <a:gd name="connsiteY4" fmla="*/ 0 h 4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435006" extrusionOk="0">
                  <a:moveTo>
                    <a:pt x="0" y="0"/>
                  </a:moveTo>
                  <a:cubicBezTo>
                    <a:pt x="231717" y="-26759"/>
                    <a:pt x="502718" y="14929"/>
                    <a:pt x="639193" y="0"/>
                  </a:cubicBezTo>
                  <a:cubicBezTo>
                    <a:pt x="653755" y="143974"/>
                    <a:pt x="649951" y="277214"/>
                    <a:pt x="639193" y="435006"/>
                  </a:cubicBezTo>
                  <a:cubicBezTo>
                    <a:pt x="450805" y="451451"/>
                    <a:pt x="313997" y="439204"/>
                    <a:pt x="0" y="435006"/>
                  </a:cubicBezTo>
                  <a:cubicBezTo>
                    <a:pt x="9675" y="336726"/>
                    <a:pt x="-7146" y="100779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952598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3BB0CC-EC73-ACBE-E084-D13AD7C25696}"/>
                </a:ext>
              </a:extLst>
            </p:cNvPr>
            <p:cNvSpPr/>
            <p:nvPr/>
          </p:nvSpPr>
          <p:spPr>
            <a:xfrm>
              <a:off x="1278385" y="5372938"/>
              <a:ext cx="639193" cy="372394"/>
            </a:xfrm>
            <a:custGeom>
              <a:avLst/>
              <a:gdLst>
                <a:gd name="connsiteX0" fmla="*/ 0 w 639193"/>
                <a:gd name="connsiteY0" fmla="*/ 0 h 372394"/>
                <a:gd name="connsiteX1" fmla="*/ 639193 w 639193"/>
                <a:gd name="connsiteY1" fmla="*/ 0 h 372394"/>
                <a:gd name="connsiteX2" fmla="*/ 639193 w 639193"/>
                <a:gd name="connsiteY2" fmla="*/ 372394 h 372394"/>
                <a:gd name="connsiteX3" fmla="*/ 0 w 639193"/>
                <a:gd name="connsiteY3" fmla="*/ 372394 h 372394"/>
                <a:gd name="connsiteX4" fmla="*/ 0 w 639193"/>
                <a:gd name="connsiteY4" fmla="*/ 0 h 37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372394" extrusionOk="0">
                  <a:moveTo>
                    <a:pt x="0" y="0"/>
                  </a:moveTo>
                  <a:cubicBezTo>
                    <a:pt x="231717" y="-26759"/>
                    <a:pt x="502718" y="14929"/>
                    <a:pt x="639193" y="0"/>
                  </a:cubicBezTo>
                  <a:cubicBezTo>
                    <a:pt x="644471" y="85248"/>
                    <a:pt x="649502" y="231902"/>
                    <a:pt x="639193" y="372394"/>
                  </a:cubicBezTo>
                  <a:cubicBezTo>
                    <a:pt x="450805" y="388839"/>
                    <a:pt x="313997" y="376592"/>
                    <a:pt x="0" y="372394"/>
                  </a:cubicBezTo>
                  <a:cubicBezTo>
                    <a:pt x="-8409" y="232981"/>
                    <a:pt x="-12477" y="176415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952598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230E4B-D01D-9949-32A0-BD121052B8DE}"/>
                </a:ext>
              </a:extLst>
            </p:cNvPr>
            <p:cNvSpPr/>
            <p:nvPr/>
          </p:nvSpPr>
          <p:spPr>
            <a:xfrm>
              <a:off x="1278384" y="6010182"/>
              <a:ext cx="639193" cy="372393"/>
            </a:xfrm>
            <a:custGeom>
              <a:avLst/>
              <a:gdLst>
                <a:gd name="connsiteX0" fmla="*/ 0 w 639193"/>
                <a:gd name="connsiteY0" fmla="*/ 0 h 372393"/>
                <a:gd name="connsiteX1" fmla="*/ 639193 w 639193"/>
                <a:gd name="connsiteY1" fmla="*/ 0 h 372393"/>
                <a:gd name="connsiteX2" fmla="*/ 639193 w 639193"/>
                <a:gd name="connsiteY2" fmla="*/ 372393 h 372393"/>
                <a:gd name="connsiteX3" fmla="*/ 0 w 639193"/>
                <a:gd name="connsiteY3" fmla="*/ 372393 h 372393"/>
                <a:gd name="connsiteX4" fmla="*/ 0 w 639193"/>
                <a:gd name="connsiteY4" fmla="*/ 0 h 37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372393" extrusionOk="0">
                  <a:moveTo>
                    <a:pt x="0" y="0"/>
                  </a:moveTo>
                  <a:cubicBezTo>
                    <a:pt x="231717" y="-26759"/>
                    <a:pt x="502718" y="14929"/>
                    <a:pt x="639193" y="0"/>
                  </a:cubicBezTo>
                  <a:cubicBezTo>
                    <a:pt x="634014" y="96109"/>
                    <a:pt x="645925" y="237929"/>
                    <a:pt x="639193" y="372393"/>
                  </a:cubicBezTo>
                  <a:cubicBezTo>
                    <a:pt x="450805" y="388838"/>
                    <a:pt x="313997" y="376591"/>
                    <a:pt x="0" y="372393"/>
                  </a:cubicBezTo>
                  <a:cubicBezTo>
                    <a:pt x="-8096" y="224775"/>
                    <a:pt x="-12256" y="170386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952598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8BC2A7A-DA24-8EC6-D6AD-89A15F54B231}"/>
              </a:ext>
            </a:extLst>
          </p:cNvPr>
          <p:cNvGrpSpPr/>
          <p:nvPr/>
        </p:nvGrpSpPr>
        <p:grpSpPr>
          <a:xfrm>
            <a:off x="6193654" y="5331089"/>
            <a:ext cx="639193" cy="1000808"/>
            <a:chOff x="6193654" y="5331089"/>
            <a:chExt cx="639193" cy="1000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7DA844-2993-D490-46E2-938CFAF0BC71}"/>
                </a:ext>
              </a:extLst>
            </p:cNvPr>
            <p:cNvCxnSpPr/>
            <p:nvPr/>
          </p:nvCxnSpPr>
          <p:spPr>
            <a:xfrm>
              <a:off x="6291308" y="6331897"/>
              <a:ext cx="443884" cy="0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793D4D7-42D1-D236-8DC4-5A3D0B898A4B}"/>
                </a:ext>
              </a:extLst>
            </p:cNvPr>
            <p:cNvSpPr/>
            <p:nvPr/>
          </p:nvSpPr>
          <p:spPr>
            <a:xfrm>
              <a:off x="6193654" y="5331089"/>
              <a:ext cx="639193" cy="456091"/>
            </a:xfrm>
            <a:custGeom>
              <a:avLst/>
              <a:gdLst>
                <a:gd name="connsiteX0" fmla="*/ 0 w 639193"/>
                <a:gd name="connsiteY0" fmla="*/ 228046 h 456091"/>
                <a:gd name="connsiteX1" fmla="*/ 319597 w 639193"/>
                <a:gd name="connsiteY1" fmla="*/ 0 h 456091"/>
                <a:gd name="connsiteX2" fmla="*/ 639194 w 639193"/>
                <a:gd name="connsiteY2" fmla="*/ 228046 h 456091"/>
                <a:gd name="connsiteX3" fmla="*/ 319597 w 639193"/>
                <a:gd name="connsiteY3" fmla="*/ 456092 h 456091"/>
                <a:gd name="connsiteX4" fmla="*/ 0 w 639193"/>
                <a:gd name="connsiteY4" fmla="*/ 228046 h 45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193" h="456091" extrusionOk="0">
                  <a:moveTo>
                    <a:pt x="0" y="228046"/>
                  </a:moveTo>
                  <a:cubicBezTo>
                    <a:pt x="-45596" y="79861"/>
                    <a:pt x="136250" y="9708"/>
                    <a:pt x="319597" y="0"/>
                  </a:cubicBezTo>
                  <a:cubicBezTo>
                    <a:pt x="505301" y="-10585"/>
                    <a:pt x="649564" y="107807"/>
                    <a:pt x="639194" y="228046"/>
                  </a:cubicBezTo>
                  <a:cubicBezTo>
                    <a:pt x="663644" y="390573"/>
                    <a:pt x="483592" y="477310"/>
                    <a:pt x="319597" y="456092"/>
                  </a:cubicBezTo>
                  <a:cubicBezTo>
                    <a:pt x="131662" y="472378"/>
                    <a:pt x="-14856" y="382237"/>
                    <a:pt x="0" y="22804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6832381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9482EA-9F1E-F35B-7193-F117CD3AA2D0}"/>
              </a:ext>
            </a:extLst>
          </p:cNvPr>
          <p:cNvCxnSpPr>
            <a:cxnSpLocks/>
          </p:cNvCxnSpPr>
          <p:nvPr/>
        </p:nvCxnSpPr>
        <p:spPr>
          <a:xfrm flipV="1">
            <a:off x="6656739" y="2325950"/>
            <a:ext cx="3339517" cy="2041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7614F-A5FC-41D6-1B91-4E5B112C3574}"/>
              </a:ext>
            </a:extLst>
          </p:cNvPr>
          <p:cNvCxnSpPr>
            <a:cxnSpLocks/>
          </p:cNvCxnSpPr>
          <p:nvPr/>
        </p:nvCxnSpPr>
        <p:spPr>
          <a:xfrm flipV="1">
            <a:off x="9226102" y="2423604"/>
            <a:ext cx="858931" cy="1944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1C7B91E-012E-4A01-2584-366CD2B7FF62}"/>
              </a:ext>
            </a:extLst>
          </p:cNvPr>
          <p:cNvSpPr/>
          <p:nvPr/>
        </p:nvSpPr>
        <p:spPr>
          <a:xfrm>
            <a:off x="10085033" y="1926455"/>
            <a:ext cx="1784411" cy="399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Extreme values</a:t>
            </a:r>
            <a:endParaRPr lang="en-S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F7503-0A9C-58B5-A925-1978EDB1EFEE}"/>
              </a:ext>
            </a:extLst>
          </p:cNvPr>
          <p:cNvCxnSpPr>
            <a:cxnSpLocks/>
          </p:cNvCxnSpPr>
          <p:nvPr/>
        </p:nvCxnSpPr>
        <p:spPr>
          <a:xfrm flipV="1">
            <a:off x="6832847" y="5372938"/>
            <a:ext cx="3252186" cy="266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5DCC1-5DD3-3903-1005-DBBB55EA1599}"/>
              </a:ext>
            </a:extLst>
          </p:cNvPr>
          <p:cNvSpPr/>
          <p:nvPr/>
        </p:nvSpPr>
        <p:spPr>
          <a:xfrm>
            <a:off x="10092755" y="5173190"/>
            <a:ext cx="1784411" cy="399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Illogical value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042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11122</TotalTime>
  <Words>922</Words>
  <Application>Microsoft Office PowerPoint</Application>
  <PresentationFormat>Widescreen</PresentationFormat>
  <Paragraphs>126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system-ui</vt:lpstr>
      <vt:lpstr>Arial</vt:lpstr>
      <vt:lpstr>Calibri</vt:lpstr>
      <vt:lpstr>Comic Sans MS</vt:lpstr>
      <vt:lpstr>Franklin Gothic Book</vt:lpstr>
      <vt:lpstr>Crop</vt:lpstr>
      <vt:lpstr>A Predictive Model for Heart Disease</vt:lpstr>
      <vt:lpstr>Content</vt:lpstr>
      <vt:lpstr>BUSINESS UNDERSTANDING</vt:lpstr>
      <vt:lpstr>DATA  UNDERSTANDING</vt:lpstr>
      <vt:lpstr>Distribution of ‘disease’ target variable</vt:lpstr>
      <vt:lpstr>DATA PREPARATION</vt:lpstr>
      <vt:lpstr>Outliers</vt:lpstr>
      <vt:lpstr>Outliers</vt:lpstr>
      <vt:lpstr>Outliers</vt:lpstr>
      <vt:lpstr>Outliers</vt:lpstr>
      <vt:lpstr>Finding Relation – Numerical Data</vt:lpstr>
      <vt:lpstr>Feature Engineering</vt:lpstr>
      <vt:lpstr>Finding Relation – Categorical Data</vt:lpstr>
      <vt:lpstr>DATA PREPARATION</vt:lpstr>
      <vt:lpstr>Modeling – Baseline Model</vt:lpstr>
      <vt:lpstr>Modeling – Other Models</vt:lpstr>
      <vt:lpstr>PowerPoint Presentation</vt:lpstr>
      <vt:lpstr>Modeling – Hyperparameters Optimization</vt:lpstr>
      <vt:lpstr>Modeling – Hyperparameters Optimization</vt:lpstr>
      <vt:lpstr>Final selected model: Decision Tree</vt:lpstr>
      <vt:lpstr>Final Evaluation</vt:lpstr>
      <vt:lpstr>Final Evaluation – Conclusion and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Predictive Model for Heart Disease</dc:title>
  <dc:creator>iodo365</dc:creator>
  <cp:lastModifiedBy>iodo365</cp:lastModifiedBy>
  <cp:revision>17</cp:revision>
  <dcterms:created xsi:type="dcterms:W3CDTF">2024-02-07T12:29:41Z</dcterms:created>
  <dcterms:modified xsi:type="dcterms:W3CDTF">2024-02-15T13:17:00Z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